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986" r:id="rId2"/>
  </p:sldMasterIdLst>
  <p:notesMasterIdLst>
    <p:notesMasterId r:id="rId28"/>
  </p:notesMasterIdLst>
  <p:sldIdLst>
    <p:sldId id="584" r:id="rId3"/>
    <p:sldId id="600" r:id="rId4"/>
    <p:sldId id="601" r:id="rId5"/>
    <p:sldId id="603" r:id="rId6"/>
    <p:sldId id="604" r:id="rId7"/>
    <p:sldId id="418" r:id="rId8"/>
    <p:sldId id="496" r:id="rId9"/>
    <p:sldId id="582" r:id="rId10"/>
    <p:sldId id="556" r:id="rId11"/>
    <p:sldId id="559" r:id="rId12"/>
    <p:sldId id="560" r:id="rId13"/>
    <p:sldId id="561" r:id="rId14"/>
    <p:sldId id="562" r:id="rId15"/>
    <p:sldId id="625" r:id="rId16"/>
    <p:sldId id="630" r:id="rId17"/>
    <p:sldId id="629" r:id="rId18"/>
    <p:sldId id="563" r:id="rId19"/>
    <p:sldId id="568" r:id="rId20"/>
    <p:sldId id="567" r:id="rId21"/>
    <p:sldId id="533" r:id="rId22"/>
    <p:sldId id="521" r:id="rId23"/>
    <p:sldId id="595" r:id="rId24"/>
    <p:sldId id="596" r:id="rId25"/>
    <p:sldId id="626" r:id="rId26"/>
    <p:sldId id="396" r:id="rId27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938E91-448F-41F7-8394-B73439941FAD}">
          <p14:sldIdLst/>
        </p14:section>
        <p14:section name="Untitled Section" id="{B83E22C9-48A9-4D62-804A-24C72539DF45}">
          <p14:sldIdLst>
            <p14:sldId id="584"/>
            <p14:sldId id="600"/>
            <p14:sldId id="601"/>
            <p14:sldId id="603"/>
            <p14:sldId id="604"/>
          </p14:sldIdLst>
        </p14:section>
        <p14:section name="Untitled Section" id="{0A9E4C3C-383F-4C73-91D3-4D83524C4D42}">
          <p14:sldIdLst>
            <p14:sldId id="418"/>
            <p14:sldId id="496"/>
            <p14:sldId id="582"/>
            <p14:sldId id="556"/>
            <p14:sldId id="559"/>
            <p14:sldId id="560"/>
            <p14:sldId id="561"/>
            <p14:sldId id="562"/>
            <p14:sldId id="625"/>
            <p14:sldId id="630"/>
            <p14:sldId id="629"/>
            <p14:sldId id="563"/>
            <p14:sldId id="568"/>
            <p14:sldId id="567"/>
            <p14:sldId id="533"/>
            <p14:sldId id="521"/>
            <p14:sldId id="595"/>
            <p14:sldId id="596"/>
          </p14:sldIdLst>
        </p14:section>
        <p14:section name="Untitled Section" id="{6893CC7F-C3C8-473A-9E0D-1317D0819E6B}">
          <p14:sldIdLst>
            <p14:sldId id="626"/>
            <p14:sldId id="3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8989"/>
    <a:srgbClr val="FF5D5D"/>
    <a:srgbClr val="66CCFF"/>
    <a:srgbClr val="FF99FF"/>
    <a:srgbClr val="CC99FF"/>
    <a:srgbClr val="CCECFF"/>
    <a:srgbClr val="00FFFF"/>
    <a:srgbClr val="AACED2"/>
    <a:srgbClr val="C0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9" autoAdjust="0"/>
    <p:restoredTop sz="95869" autoAdjust="0"/>
  </p:normalViewPr>
  <p:slideViewPr>
    <p:cSldViewPr>
      <p:cViewPr>
        <p:scale>
          <a:sx n="70" d="100"/>
          <a:sy n="70" d="100"/>
        </p:scale>
        <p:origin x="-3448" y="-1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6820"/>
    </p:cViewPr>
  </p:sorterViewPr>
  <p:notesViewPr>
    <p:cSldViewPr>
      <p:cViewPr varScale="1">
        <p:scale>
          <a:sx n="85" d="100"/>
          <a:sy n="85" d="100"/>
        </p:scale>
        <p:origin x="-3828" y="-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larso072\Sherrizfiles\Sherriz%20Files\RISP\Presentations\1998%20to%202009%20Residence%20type%20for%20all%20service%20recipien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Residence of all IDD Service Recipients 1998 to 2009</a:t>
            </a:r>
          </a:p>
        </c:rich>
      </c:tx>
      <c:layout>
        <c:manualLayout>
          <c:xMode val="edge"/>
          <c:yMode val="edge"/>
          <c:x val="0.196996855345912"/>
          <c:y val="0.059797297297297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5463403159511"/>
          <c:y val="0.162232212527488"/>
          <c:w val="0.767194021863772"/>
          <c:h val="0.6303493651131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16 + PRF</c:v>
                </c:pt>
              </c:strCache>
            </c:strRef>
          </c:tx>
          <c:invertIfNegative val="0"/>
          <c:cat>
            <c:numRef>
              <c:f>Sheet1!$A$3:$A$14</c:f>
              <c:numCache>
                <c:formatCode>General</c:formatCode>
                <c:ptCount val="12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</c:numCache>
            </c:numRef>
          </c:cat>
          <c:val>
            <c:numRef>
              <c:f>Sheet1!$B$3:$B$14</c:f>
              <c:numCache>
                <c:formatCode>_(* #,##0_);_(* \(#,##0\);_(* "-"??_);_(@_)</c:formatCode>
                <c:ptCount val="12"/>
                <c:pt idx="0">
                  <c:v>52456.0</c:v>
                </c:pt>
                <c:pt idx="1">
                  <c:v>50034.0</c:v>
                </c:pt>
                <c:pt idx="2">
                  <c:v>47329.0</c:v>
                </c:pt>
                <c:pt idx="3">
                  <c:v>45942.0</c:v>
                </c:pt>
                <c:pt idx="4">
                  <c:v>44066.0</c:v>
                </c:pt>
                <c:pt idx="5">
                  <c:v>42835.0</c:v>
                </c:pt>
                <c:pt idx="6">
                  <c:v>41653.0</c:v>
                </c:pt>
                <c:pt idx="7">
                  <c:v>39098.0</c:v>
                </c:pt>
                <c:pt idx="8">
                  <c:v>38172.0</c:v>
                </c:pt>
                <c:pt idx="9">
                  <c:v>36650.0</c:v>
                </c:pt>
                <c:pt idx="10">
                  <c:v>35035.0</c:v>
                </c:pt>
                <c:pt idx="11">
                  <c:v>32909.0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7+ and Nursing Homes</c:v>
                </c:pt>
              </c:strCache>
            </c:strRef>
          </c:tx>
          <c:invertIfNegative val="0"/>
          <c:cat>
            <c:numRef>
              <c:f>Sheet1!$A$3:$A$14</c:f>
              <c:numCache>
                <c:formatCode>General</c:formatCode>
                <c:ptCount val="12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</c:numCache>
            </c:numRef>
          </c:cat>
          <c:val>
            <c:numRef>
              <c:f>Sheet1!$C$3:$C$14</c:f>
              <c:numCache>
                <c:formatCode>_(* #,##0_);_(* \(#,##0\);_(* "-"??_);_(@_)</c:formatCode>
                <c:ptCount val="12"/>
                <c:pt idx="0">
                  <c:v>78086.0</c:v>
                </c:pt>
                <c:pt idx="1">
                  <c:v>78669.0</c:v>
                </c:pt>
                <c:pt idx="2">
                  <c:v>85013.0</c:v>
                </c:pt>
                <c:pt idx="3">
                  <c:v>89504.0</c:v>
                </c:pt>
                <c:pt idx="4">
                  <c:v>88085.0</c:v>
                </c:pt>
                <c:pt idx="5">
                  <c:v>89351.0</c:v>
                </c:pt>
                <c:pt idx="6">
                  <c:v>83670.0</c:v>
                </c:pt>
                <c:pt idx="7">
                  <c:v>83034.0</c:v>
                </c:pt>
                <c:pt idx="8">
                  <c:v>88753.0</c:v>
                </c:pt>
                <c:pt idx="9">
                  <c:v>84933.0</c:v>
                </c:pt>
                <c:pt idx="10">
                  <c:v>79504.0</c:v>
                </c:pt>
                <c:pt idx="11">
                  <c:v>88056.0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1-6 Community</c:v>
                </c:pt>
              </c:strCache>
            </c:strRef>
          </c:tx>
          <c:invertIfNegative val="0"/>
          <c:cat>
            <c:numRef>
              <c:f>Sheet1!$A$3:$A$14</c:f>
              <c:numCache>
                <c:formatCode>General</c:formatCode>
                <c:ptCount val="12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</c:numCache>
            </c:numRef>
          </c:cat>
          <c:val>
            <c:numRef>
              <c:f>Sheet1!$D$3:$D$14</c:f>
              <c:numCache>
                <c:formatCode>_(* #,##0_);_(* \(#,##0\);_(* "-"??_);_(@_)</c:formatCode>
                <c:ptCount val="12"/>
                <c:pt idx="0">
                  <c:v>108844.0</c:v>
                </c:pt>
                <c:pt idx="1">
                  <c:v>114546.0</c:v>
                </c:pt>
                <c:pt idx="2">
                  <c:v>124469.0</c:v>
                </c:pt>
                <c:pt idx="3">
                  <c:v>135322.0</c:v>
                </c:pt>
                <c:pt idx="4">
                  <c:v>135571.0</c:v>
                </c:pt>
                <c:pt idx="5">
                  <c:v>135569.0</c:v>
                </c:pt>
                <c:pt idx="6">
                  <c:v>142918.0</c:v>
                </c:pt>
                <c:pt idx="7">
                  <c:v>156610.0</c:v>
                </c:pt>
                <c:pt idx="8">
                  <c:v>157082.0</c:v>
                </c:pt>
                <c:pt idx="9">
                  <c:v>157765.0</c:v>
                </c:pt>
                <c:pt idx="10">
                  <c:v>160477.0</c:v>
                </c:pt>
                <c:pt idx="11">
                  <c:v>158621.0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Own/Host Home</c:v>
                </c:pt>
              </c:strCache>
            </c:strRef>
          </c:tx>
          <c:invertIfNegative val="0"/>
          <c:cat>
            <c:numRef>
              <c:f>Sheet1!$A$3:$A$14</c:f>
              <c:numCache>
                <c:formatCode>General</c:formatCode>
                <c:ptCount val="12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</c:numCache>
            </c:numRef>
          </c:cat>
          <c:val>
            <c:numRef>
              <c:f>Sheet1!$E$3:$E$14</c:f>
              <c:numCache>
                <c:formatCode>_(* #,##0_);_(* \(#,##0\);_(* "-"??_);_(@_)</c:formatCode>
                <c:ptCount val="12"/>
                <c:pt idx="0">
                  <c:v>90791.0</c:v>
                </c:pt>
                <c:pt idx="1">
                  <c:v>96890.0</c:v>
                </c:pt>
                <c:pt idx="2">
                  <c:v>110514.0</c:v>
                </c:pt>
                <c:pt idx="3">
                  <c:v>120930.0</c:v>
                </c:pt>
                <c:pt idx="4">
                  <c:v>128966.0</c:v>
                </c:pt>
                <c:pt idx="5">
                  <c:v>136356.0</c:v>
                </c:pt>
                <c:pt idx="6">
                  <c:v>147014.0</c:v>
                </c:pt>
                <c:pt idx="7">
                  <c:v>136529.0</c:v>
                </c:pt>
                <c:pt idx="8">
                  <c:v>139688.0</c:v>
                </c:pt>
                <c:pt idx="9">
                  <c:v>152631.0</c:v>
                </c:pt>
                <c:pt idx="10">
                  <c:v>154135.0</c:v>
                </c:pt>
                <c:pt idx="11">
                  <c:v>162842.0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Family Home</c:v>
                </c:pt>
              </c:strCache>
            </c:strRef>
          </c:tx>
          <c:invertIfNegative val="0"/>
          <c:cat>
            <c:numRef>
              <c:f>Sheet1!$A$3:$A$14</c:f>
              <c:numCache>
                <c:formatCode>General</c:formatCode>
                <c:ptCount val="12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</c:numCache>
            </c:numRef>
          </c:cat>
          <c:val>
            <c:numRef>
              <c:f>Sheet1!$F$3:$F$14</c:f>
              <c:numCache>
                <c:formatCode>_(* #,##0_);_(* \(#,##0\);_(* "-"??_);_(@_)</c:formatCode>
                <c:ptCount val="12"/>
                <c:pt idx="0">
                  <c:v>325650.0</c:v>
                </c:pt>
                <c:pt idx="1">
                  <c:v>355192.0</c:v>
                </c:pt>
                <c:pt idx="2">
                  <c:v>391859.0</c:v>
                </c:pt>
                <c:pt idx="3">
                  <c:v>446220.0</c:v>
                </c:pt>
                <c:pt idx="4">
                  <c:v>482479.0</c:v>
                </c:pt>
                <c:pt idx="5">
                  <c:v>500004.0</c:v>
                </c:pt>
                <c:pt idx="6">
                  <c:v>503641.0</c:v>
                </c:pt>
                <c:pt idx="7">
                  <c:v>533048.0</c:v>
                </c:pt>
                <c:pt idx="8">
                  <c:v>569020.0</c:v>
                </c:pt>
                <c:pt idx="9">
                  <c:v>552559.0</c:v>
                </c:pt>
                <c:pt idx="10">
                  <c:v>588594.0</c:v>
                </c:pt>
                <c:pt idx="11">
                  <c:v>599152.0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50442392"/>
        <c:axId val="-2050687960"/>
      </c:barChart>
      <c:catAx>
        <c:axId val="-2050442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0687960"/>
        <c:crosses val="autoZero"/>
        <c:auto val="1"/>
        <c:lblAlgn val="ctr"/>
        <c:lblOffset val="100"/>
        <c:noMultiLvlLbl val="0"/>
      </c:catAx>
      <c:valAx>
        <c:axId val="-2050687960"/>
        <c:scaling>
          <c:orientation val="minMax"/>
          <c:max val="1.1E6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Residents with IDD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-2050442392"/>
        <c:crosses val="autoZero"/>
        <c:crossBetween val="between"/>
        <c:majorUnit val="100000.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 b="1" baseline="0"/>
            </a:pPr>
            <a:endParaRPr lang="en-US"/>
          </a:p>
        </c:txPr>
      </c:dTable>
      <c:spPr>
        <a:solidFill>
          <a:schemeClr val="tx2"/>
        </a:solidFill>
      </c:spPr>
    </c:plotArea>
    <c:plotVisOnly val="1"/>
    <c:dispBlanksAs val="gap"/>
    <c:showDLblsOverMax val="0"/>
  </c:chart>
  <c:txPr>
    <a:bodyPr/>
    <a:lstStyle/>
    <a:p>
      <a:pPr>
        <a:defRPr sz="1000" baseline="0"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27896512936"/>
          <c:y val="0.0638053097345133"/>
          <c:w val="0.843826865391826"/>
          <c:h val="0.8900884955752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0066FF"/>
              </a:solidFill>
              <a:ln>
                <a:solidFill>
                  <a:schemeClr val="tx1"/>
                </a:solidFill>
              </a:ln>
            </c:spPr>
          </c:dPt>
          <c:dPt>
            <c:idx val="33"/>
            <c:invertIfNegative val="0"/>
            <c:bubble3D val="0"/>
          </c:dPt>
          <c:val>
            <c:numRef>
              <c:f>Sheet1!$D$2:$D$36</c:f>
              <c:numCache>
                <c:formatCode>0%</c:formatCode>
                <c:ptCount val="35"/>
                <c:pt idx="0">
                  <c:v>0.04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0.08</c:v>
                </c:pt>
                <c:pt idx="5">
                  <c:v>0.1</c:v>
                </c:pt>
                <c:pt idx="6">
                  <c:v>0.115</c:v>
                </c:pt>
                <c:pt idx="7">
                  <c:v>0.13</c:v>
                </c:pt>
                <c:pt idx="8">
                  <c:v>0.14</c:v>
                </c:pt>
                <c:pt idx="9">
                  <c:v>0.15</c:v>
                </c:pt>
                <c:pt idx="10">
                  <c:v>0.175</c:v>
                </c:pt>
                <c:pt idx="11">
                  <c:v>0.185</c:v>
                </c:pt>
                <c:pt idx="12">
                  <c:v>0.2</c:v>
                </c:pt>
                <c:pt idx="13">
                  <c:v>0.2</c:v>
                </c:pt>
                <c:pt idx="14">
                  <c:v>0.205</c:v>
                </c:pt>
                <c:pt idx="15">
                  <c:v>0.21</c:v>
                </c:pt>
                <c:pt idx="16">
                  <c:v>0.21</c:v>
                </c:pt>
                <c:pt idx="17">
                  <c:v>0.215</c:v>
                </c:pt>
                <c:pt idx="18">
                  <c:v>0.22</c:v>
                </c:pt>
                <c:pt idx="19">
                  <c:v>0.23</c:v>
                </c:pt>
                <c:pt idx="20">
                  <c:v>0.24</c:v>
                </c:pt>
                <c:pt idx="21">
                  <c:v>0.24</c:v>
                </c:pt>
                <c:pt idx="22">
                  <c:v>0.25</c:v>
                </c:pt>
                <c:pt idx="23">
                  <c:v>0.28</c:v>
                </c:pt>
                <c:pt idx="24">
                  <c:v>0.28</c:v>
                </c:pt>
                <c:pt idx="25">
                  <c:v>0.29</c:v>
                </c:pt>
                <c:pt idx="26">
                  <c:v>0.31</c:v>
                </c:pt>
                <c:pt idx="27">
                  <c:v>0.335</c:v>
                </c:pt>
                <c:pt idx="28">
                  <c:v>0.36</c:v>
                </c:pt>
                <c:pt idx="29">
                  <c:v>0.375</c:v>
                </c:pt>
                <c:pt idx="30">
                  <c:v>0.39</c:v>
                </c:pt>
                <c:pt idx="31">
                  <c:v>0.46</c:v>
                </c:pt>
                <c:pt idx="32">
                  <c:v>0.47</c:v>
                </c:pt>
                <c:pt idx="33">
                  <c:v>0.54</c:v>
                </c:pt>
                <c:pt idx="34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092073560"/>
        <c:axId val="-2095175304"/>
      </c:barChart>
      <c:catAx>
        <c:axId val="-2092073560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5175304"/>
        <c:crosses val="autoZero"/>
        <c:auto val="1"/>
        <c:lblAlgn val="ctr"/>
        <c:lblOffset val="100"/>
        <c:noMultiLvlLbl val="0"/>
      </c:catAx>
      <c:valAx>
        <c:axId val="-209517530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19041">
            <a:solidFill>
              <a:schemeClr val="tx1"/>
            </a:solidFill>
          </a:ln>
        </c:spPr>
        <c:txPr>
          <a:bodyPr/>
          <a:lstStyle/>
          <a:p>
            <a:pPr>
              <a:defRPr sz="2399" b="1" i="0"/>
            </a:pPr>
            <a:endParaRPr lang="en-US"/>
          </a:p>
        </c:txPr>
        <c:crossAx val="-2092073560"/>
        <c:crosses val="autoZero"/>
        <c:crossBetween val="between"/>
        <c:majorUnit val="0.2"/>
      </c:valAx>
      <c:spPr>
        <a:solidFill>
          <a:srgbClr val="FFFFFF"/>
        </a:solidFill>
        <a:ln w="25388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09DDDA-62D9-4765-9CEF-86751690D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92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Growth of 8.3% per Year Would not Restore Losses from Recession Until Fiscal Year 2019 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E0444-1D93-4EA6-82E8-E8A116BC5F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6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Affordable Care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8EDB-2E50-4E79-91D8-B399A58D3EE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63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7"/>
          <p:cNvSpPr txBox="1">
            <a:spLocks noGrp="1" noChangeArrowheads="1"/>
          </p:cNvSpPr>
          <p:nvPr/>
        </p:nvSpPr>
        <p:spPr bwMode="auto">
          <a:xfrm>
            <a:off x="3970340" y="8772380"/>
            <a:ext cx="3038474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10" tIns="46405" rIns="92810" bIns="46405" anchor="b"/>
          <a:lstStyle>
            <a:lvl1pPr defTabSz="931863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57238" indent="-292100" defTabSz="931863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65225" indent="-233363" defTabSz="931863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30363" indent="-233363" defTabSz="931863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97088" indent="-233363" defTabSz="931863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54288" indent="-23336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3011488" indent="-23336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68688" indent="-23336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925888" indent="-23336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fld id="{84FAA7FE-A483-4F5D-8229-E6DD875B1980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487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Community Living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Currently, over 55% of all individuals with ID/DD receiving publicly financed support live in the home of a family member. 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In some states the rate is up to 80% 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The number has steadily been increasing over the past five years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More on this later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BE961C-434D-48E5-BBF0-8378798E111C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Residence Type for all Service Recipients						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Year	16 + PRF	16+ Nonstate	Other Residential	Own Home	Family Home	Total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1998	      52,456 	             35,149 	        198,120 	     62,669 	   325,650 	   674,044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1999	      50,034 	             32,684 	        213,423 	     65,006 	   355,192 	   716,339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2000	      47,329 	             35,253 	        218,866 	     73,147 	   391,859 	   766,454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2001	      45,942 	             31,238 	        230,323 	     80,242 	   446,220 	   833,965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2002	      44,066 	             30,676 	        231,304 	     86,694 	   482,479 	   875,219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2003	      42,835 	             29,639 	        239,210 	     90,597 	   500,004 	   902,285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2004	      41,653 	             27,495 	        243,897 	   107,157 	   503,641 	   923,843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2005	      39,098 	             27,968 	        243,006 	   101,143 	   533,048 	   944,263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2006	      38,172 	             26,559 	        255,478 	   104,386 	   569,020 	   993,615 	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2007	      36,650 	             25,846 	        259,552 	   115,659 	   552,559 	   990,266 	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1pPr>
            <a:lvl2pPr marL="754243" indent="-290093" eaLnBrk="0" hangingPunct="0"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2pPr>
            <a:lvl3pPr marL="1160374" indent="-232075" eaLnBrk="0" hangingPunct="0"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3pPr>
            <a:lvl4pPr marL="1624523" indent="-232075" eaLnBrk="0" hangingPunct="0"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4pPr>
            <a:lvl5pPr marL="2088672" indent="-232075" eaLnBrk="0" hangingPunct="0"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5pPr>
            <a:lvl6pPr marL="2552822" indent="-232075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6pPr>
            <a:lvl7pPr marL="3016971" indent="-232075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7pPr>
            <a:lvl8pPr marL="3481121" indent="-232075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8pPr>
            <a:lvl9pPr marL="3945270" indent="-232075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bg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58CA88E-CDF4-42A0-8FD5-2565D84AD8A5}" type="slidenum">
              <a:rPr lang="en-US" b="0" u="none" smtClean="0">
                <a:solidFill>
                  <a:schemeClr val="tx1"/>
                </a:solidFill>
              </a:rPr>
              <a:pPr/>
              <a:t>17</a:t>
            </a:fld>
            <a:endParaRPr lang="en-US" b="0" u="none" dirty="0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imes" charset="0"/>
                <a:ea typeface="ＭＳ Ｐゴシック" charset="-128"/>
              </a:rPr>
              <a:t>But… We know its possible.</a:t>
            </a:r>
          </a:p>
          <a:p>
            <a:pPr eaLnBrk="1" hangingPunct="1"/>
            <a:endParaRPr lang="en-US" dirty="0" smtClean="0">
              <a:latin typeface="Times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Times" charset="0"/>
                <a:ea typeface="ＭＳ Ｐゴシック" charset="-128"/>
              </a:rPr>
              <a:t>Individual providers and states do much better</a:t>
            </a:r>
          </a:p>
          <a:p>
            <a:pPr eaLnBrk="1" hangingPunct="1"/>
            <a:r>
              <a:rPr lang="en-US" dirty="0" smtClean="0">
                <a:latin typeface="Times" charset="0"/>
                <a:ea typeface="ＭＳ Ｐゴシック" charset="-128"/>
              </a:rPr>
              <a:t>	A substantial number of providers only support community employment now, including several who will speak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>
            <a:off x="266700" y="6096000"/>
            <a:ext cx="86106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610600" cy="2286000"/>
          </a:xfrm>
        </p:spPr>
        <p:txBody>
          <a:bodyPr/>
          <a:lstStyle>
            <a:lvl1pPr algn="ctr">
              <a:defRPr sz="4500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013" y="4267200"/>
            <a:ext cx="86106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 b="0" i="0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264C"/>
                </a:solidFill>
              </a:defRPr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6234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67D3-A191-4BF6-AD6B-FC631379B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6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0602-95A7-4698-B056-0B6425FFD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9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21145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1912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15AB-19F3-4A6C-A90B-7B0B1AE61D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44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3564-C189-45F6-BEF2-E8AAEFF5387F}" type="datetime4">
              <a:rPr lang="en-US" smtClean="0"/>
              <a:t>March 26, 2015</a:t>
            </a:fld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NASDDDS National Association of State Directors of Developmental Disabilities Services</a:t>
            </a: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0DED7-0717-48AB-9A9D-D041DE97F2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2845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EAA6-4773-4920-AE27-26C749DE56D8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Line 22"/>
          <p:cNvSpPr>
            <a:spLocks noChangeShapeType="1"/>
          </p:cNvSpPr>
          <p:nvPr userDrawn="1"/>
        </p:nvSpPr>
        <p:spPr bwMode="auto">
          <a:xfrm>
            <a:off x="266700" y="6096000"/>
            <a:ext cx="86106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2AFC-B1B7-4A93-8B53-3227FD25F93F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7F83C-7F16-4EBD-A3CF-A01259436C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1E6D-0808-4508-9CD8-DB8B24AE5C8C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ADDC8-7988-4E17-97E2-E49D5E3942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9CC-4C45-40C0-B623-F58FA8B09240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67359-6416-46A7-8899-A3FE70B5E8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C929-3939-4A39-A091-655173729BC2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11AD6-1050-4E6F-BCB3-7284B887C9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DF88-73B8-4DD3-90B9-5BE7C5ABF07E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6E529-1F5F-4FF1-BA0E-F96DEA47FE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" y="6184900"/>
            <a:ext cx="6173788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05600" y="6184900"/>
            <a:ext cx="2133600" cy="444500"/>
          </a:xfrm>
        </p:spPr>
        <p:txBody>
          <a:bodyPr/>
          <a:lstStyle>
            <a:lvl1pPr>
              <a:defRPr baseline="0">
                <a:solidFill>
                  <a:srgbClr val="003366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7ECDEE75-19CE-4325-A47D-7399D0A68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83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1B89-4CC4-4D66-A04B-4BB3DB6860AD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B31E3-5C30-4C5B-BADC-DD71007C33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69DE-4B4E-4DF5-981C-8917A1164A34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7A90D-3BB9-4A47-A76F-C5BB564A6C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81C1AFE-244B-4A3F-A371-61B3D75C90D8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E7A67D3-A191-4BF6-AD6B-FC631379B9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E64-8D0E-4B53-8C75-17F8AABC9E8F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0602-95A7-4698-B056-0B6425FFDD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D340-845C-481C-B975-51F1295E09DC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415AB-19F3-4A6C-A90B-7B0B1AE61D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BE050-C94B-401D-B431-B013A1EFF791}" type="datetime4">
              <a:rPr lang="en-US" smtClean="0"/>
              <a:t>March 26, 2015</a:t>
            </a:fld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NASDDDS National Association of State Directors of Developmental Disabilities Services</a:t>
            </a: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0DED7-0717-48AB-9A9D-D041DE97F2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284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7F83C-7F16-4EBD-A3CF-A01259436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9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DDC8-7988-4E17-97E2-E49D5E3942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8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67359-6416-46A7-8899-A3FE70B5E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0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11AD6-1050-4E6F-BCB3-7284B887C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9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E529-1F5F-4FF1-BA0E-F96DEA47F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B31E3-5C30-4C5B-BADC-DD71007C33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3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A90D-3BB9-4A47-A76F-C5BB564A6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7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458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8458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0813" y="6184900"/>
            <a:ext cx="61737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 b="1">
                <a:solidFill>
                  <a:srgbClr val="003366"/>
                </a:solidFill>
                <a:latin typeface="Bodoni MT" pitchFamily="18" charset="0"/>
              </a:defRPr>
            </a:lvl1pPr>
          </a:lstStyle>
          <a:p>
            <a:pPr>
              <a:defRPr/>
            </a:pPr>
            <a:r>
              <a:rPr lang="en-US" dirty="0"/>
              <a:t>NASDDDS</a:t>
            </a:r>
            <a:br>
              <a:rPr lang="en-US" dirty="0"/>
            </a:br>
            <a:r>
              <a:rPr lang="en-US" sz="1300" b="0" dirty="0"/>
              <a:t>National Association of State Directors of Developmental Disabilities Services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21336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aseline="0">
                <a:solidFill>
                  <a:srgbClr val="003366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09BD4FE9-972C-4F4D-83C5-8FB829096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829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85000"/>
        <a:buFont typeface="Wingdings" pitchFamily="2" charset="2"/>
        <a:buChar char="§"/>
        <a:defRPr sz="2800">
          <a:solidFill>
            <a:schemeClr val="bg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itchFamily="2" charset="2"/>
        <a:buChar char="o"/>
        <a:defRPr sz="2500">
          <a:solidFill>
            <a:schemeClr val="bg1"/>
          </a:solidFill>
          <a:latin typeface="Trebuchet M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itchFamily="2" charset="2"/>
        <a:buChar char="§"/>
        <a:defRPr sz="2200">
          <a:solidFill>
            <a:schemeClr val="bg1"/>
          </a:solidFill>
          <a:latin typeface="Trebuchet M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SzPct val="70000"/>
        <a:buFont typeface="Wingdings" pitchFamily="2" charset="2"/>
        <a:buChar char="o"/>
        <a:defRPr sz="2000">
          <a:solidFill>
            <a:schemeClr val="bg1"/>
          </a:solidFill>
          <a:latin typeface="Trebuchet M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A22A6D-4FA1-4944-99CC-C614ECF69195}" type="datetime4">
              <a:rPr lang="en-US" smtClean="0"/>
              <a:t>March 26,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9BD4FE9-972C-4F4D-83C5-8FB829096F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228600" y="6191250"/>
            <a:ext cx="8458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6.jpeg"/><Relationship Id="rId3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hyperlink" Target="mailto:bbrent@nasddds.org" TargetMode="External"/><Relationship Id="rId5" Type="http://schemas.openxmlformats.org/officeDocument/2006/relationships/hyperlink" Target="http://www.nasddds.org/" TargetMode="Externa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jpeg"/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6" Type="http://schemas.openxmlformats.org/officeDocument/2006/relationships/image" Target="../media/image9.pn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18.emf"/><Relationship Id="rId7" Type="http://schemas.openxmlformats.org/officeDocument/2006/relationships/image" Target="../media/image19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895600"/>
            <a:ext cx="3343835" cy="1972236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Palatino Linotype" pitchFamily="18" charset="0"/>
              </a:rPr>
              <a:t>Moving Forward Supporting People With Disabilities and Their Families</a:t>
            </a:r>
            <a:endParaRPr lang="en-US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NASDDDS/NASMHPD</a:t>
            </a:r>
          </a:p>
          <a:p>
            <a:r>
              <a:rPr lang="en-US" sz="2800" dirty="0" smtClean="0"/>
              <a:t>Joint Legal Division</a:t>
            </a:r>
          </a:p>
          <a:p>
            <a:endParaRPr lang="en-US" sz="2800" dirty="0"/>
          </a:p>
          <a:p>
            <a:r>
              <a:rPr lang="en-US" dirty="0" smtClean="0"/>
              <a:t>Barbara Brent</a:t>
            </a:r>
          </a:p>
          <a:p>
            <a:r>
              <a:rPr lang="en-US" dirty="0" smtClean="0"/>
              <a:t>NASDDDS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068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2253390"/>
            <a:ext cx="17526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42135"/>
              </p:ext>
            </p:extLst>
          </p:nvPr>
        </p:nvGraphicFramePr>
        <p:xfrm>
          <a:off x="609600" y="1600199"/>
          <a:ext cx="3124201" cy="3805747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46166"/>
                <a:gridCol w="1167105"/>
                <a:gridCol w="705465"/>
                <a:gridCol w="705465"/>
              </a:tblGrid>
              <a:tr h="610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</a:rPr>
                        <a:t>State</a:t>
                      </a:r>
                      <a:endParaRPr lang="en-US" sz="1200" b="1" i="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Population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03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Texas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4,207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03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Jersey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2,703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03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Illinois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03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Calif.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2,070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03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New York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1,981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03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North Carolina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1,598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032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Virginia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1,153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669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Ohio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1,329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8822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Mississippi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1,324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DOJ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34226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Pennsylvania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1,189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6120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Louisiana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1,124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9497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Arkansas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1,052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3118"/>
              </p:ext>
            </p:extLst>
          </p:nvPr>
        </p:nvGraphicFramePr>
        <p:xfrm>
          <a:off x="5867400" y="1512707"/>
          <a:ext cx="2571901" cy="4923303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786580"/>
                <a:gridCol w="1221937"/>
                <a:gridCol w="563384"/>
              </a:tblGrid>
              <a:tr h="363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State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Population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46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Alaska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173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46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Arizona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27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Colorado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272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Delaware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8375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Idaho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8375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Indiana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192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4229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Kentucky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169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336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Maryland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144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336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Minnesota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336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Montana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336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Nebraska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173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33696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Nevada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5715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North Dakota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9040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Rhode island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2930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South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 Dakota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144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  <a:tr h="26788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Wyoming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49708" y="5878323"/>
            <a:ext cx="17031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UMN RTC/ICI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62400" y="4621873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16 States</a:t>
            </a:r>
          </a:p>
          <a:p>
            <a:r>
              <a:rPr lang="en-US" b="1" dirty="0">
                <a:latin typeface="Palatino Linotype" pitchFamily="18" charset="0"/>
              </a:rPr>
              <a:t>h</a:t>
            </a:r>
            <a:r>
              <a:rPr lang="en-US" b="1" dirty="0" smtClean="0">
                <a:latin typeface="Palatino Linotype" pitchFamily="18" charset="0"/>
              </a:rPr>
              <a:t>ave &lt;200  people</a:t>
            </a:r>
          </a:p>
          <a:p>
            <a:r>
              <a:rPr lang="en-US" b="1" dirty="0">
                <a:latin typeface="Palatino Linotype" pitchFamily="18" charset="0"/>
              </a:rPr>
              <a:t>i</a:t>
            </a:r>
            <a:r>
              <a:rPr lang="en-US" b="1" dirty="0" smtClean="0">
                <a:latin typeface="Palatino Linotype" pitchFamily="18" charset="0"/>
              </a:rPr>
              <a:t>n large facilities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045" y="5421868"/>
            <a:ext cx="208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alatino Linotype" pitchFamily="18" charset="0"/>
              </a:rPr>
              <a:t>x</a:t>
            </a:r>
            <a:r>
              <a:rPr lang="en-US" sz="1400" dirty="0" smtClean="0">
                <a:solidFill>
                  <a:schemeClr val="bg1"/>
                </a:solidFill>
                <a:latin typeface="Palatino Linotype" pitchFamily="18" charset="0"/>
              </a:rPr>
              <a:t> downsizing initiatives</a:t>
            </a:r>
            <a:endParaRPr lang="en-US" sz="14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2024" y="5878324"/>
            <a:ext cx="17441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Palatino Linotype" pitchFamily="18" charset="0"/>
              </a:rPr>
              <a:t>UMinn. RISP Rpt. 2010</a:t>
            </a:r>
            <a:endParaRPr lang="en-US" sz="12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914" y="3048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States Are Moving Away from Facilities-not usually due to the law or the money as the first goals anymore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365642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75" y="457200"/>
            <a:ext cx="7854865" cy="7620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  <a:t>Thinking for the Long Term About Cost </a:t>
            </a:r>
            <a:endParaRPr lang="en-US" sz="3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77546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232477"/>
              </p:ext>
            </p:extLst>
          </p:nvPr>
        </p:nvGraphicFramePr>
        <p:xfrm>
          <a:off x="838201" y="1371600"/>
          <a:ext cx="7315199" cy="45447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06698"/>
                <a:gridCol w="1130061"/>
                <a:gridCol w="2189220"/>
                <a:gridCol w="2189220"/>
              </a:tblGrid>
              <a:tr h="581636"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Type of Service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Cost per Person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20 yrs.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Arial" pitchFamily="34" charset="0"/>
                      </a:endParaRPr>
                    </a:p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Cost 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Calibri"/>
                          <a:cs typeface="Arial" pitchFamily="34" charset="0"/>
                        </a:rPr>
                        <a:t>30 yrs.</a:t>
                      </a:r>
                    </a:p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Calibri"/>
                          <a:cs typeface="Arial" pitchFamily="34" charset="0"/>
                        </a:rPr>
                        <a:t>Cost</a:t>
                      </a:r>
                      <a:r>
                        <a:rPr lang="en-US" sz="16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Calibri"/>
                          <a:cs typeface="Arial" pitchFamily="34" charset="0"/>
                        </a:rPr>
                        <a:t>  </a:t>
                      </a:r>
                      <a:endParaRPr lang="en-US" sz="1600" b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solidFill>
                      <a:srgbClr val="D2EBB7"/>
                    </a:solidFill>
                  </a:tcPr>
                </a:tc>
              </a:tr>
              <a:tr h="663069"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       ICF/MR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Arial" pitchFamily="34" charset="0"/>
                      </a:endParaRPr>
                    </a:p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Institution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$238,500 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$4,770,000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Calibri"/>
                          <a:cs typeface="Arial" pitchFamily="34" charset="0"/>
                        </a:rPr>
                        <a:t>$7,155,000 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D2EBB7"/>
                    </a:solidFill>
                  </a:tcPr>
                </a:tc>
              </a:tr>
              <a:tr h="969257"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HCBS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Arial" pitchFamily="34" charset="0"/>
                      </a:endParaRPr>
                    </a:p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24hr staffed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Arial" pitchFamily="34" charset="0"/>
                      </a:endParaRPr>
                    </a:p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Residential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$150,000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$3,000,000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Calibri"/>
                          <a:cs typeface="Arial" pitchFamily="34" charset="0"/>
                        </a:rPr>
                        <a:t>$4,500,000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D2EBB7"/>
                    </a:solidFill>
                  </a:tcPr>
                </a:tc>
              </a:tr>
              <a:tr h="1112579"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Shared Living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Arial" pitchFamily="34" charset="0"/>
                      </a:endParaRPr>
                    </a:p>
                    <a:p>
                      <a:pPr marL="0" marR="0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  (</a:t>
                      </a: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Adult Foster </a:t>
                      </a:r>
                      <a:endParaRPr lang="en-US" sz="1600" b="0" kern="1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cs typeface="Arial" pitchFamily="34" charset="0"/>
                      </a:endParaRPr>
                    </a:p>
                    <a:p>
                      <a:pPr marL="0" marR="0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       Care</a:t>
                      </a: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)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$50,000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$1,000,000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Calibri"/>
                          <a:cs typeface="Arial" pitchFamily="34" charset="0"/>
                        </a:rPr>
                        <a:t>$1,500,000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D2EBB7"/>
                    </a:solidFill>
                  </a:tcPr>
                </a:tc>
              </a:tr>
              <a:tr h="1031146"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Supports in Own or Family Home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</a:t>
                      </a: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25,000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DB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$</a:t>
                      </a:r>
                      <a:r>
                        <a:rPr lang="en-US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Arial" pitchFamily="34" charset="0"/>
                        </a:rPr>
                        <a:t>500,000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fontAlgn="base" hangingPunct="0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ea typeface="Calibri"/>
                          <a:cs typeface="Arial" pitchFamily="34" charset="0"/>
                        </a:rPr>
                        <a:t>$750,000            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Palatino Linotype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D2EBB7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9525" y="2151193"/>
            <a:ext cx="274320" cy="54673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7066" y="4876800"/>
            <a:ext cx="274320" cy="54673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7976" y="4876799"/>
            <a:ext cx="274320" cy="54673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2296" y="4876798"/>
            <a:ext cx="274320" cy="546735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6825" y="4876800"/>
            <a:ext cx="274320" cy="54673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5840" y="4876797"/>
            <a:ext cx="274320" cy="54673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3174" y="5423535"/>
            <a:ext cx="274320" cy="546735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5009" y="5423535"/>
            <a:ext cx="274320" cy="546735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0825" y="5423532"/>
            <a:ext cx="274320" cy="546735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952" y="5423531"/>
            <a:ext cx="274320" cy="546735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6272" y="5423535"/>
            <a:ext cx="274320" cy="54673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88006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447800" y="1447800"/>
            <a:ext cx="6248400" cy="388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  <a:t>Sustainability depends on how good we are at supporting families and getting people jobs.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Nancy Thaler, NASDDDS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389271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2"/>
          <p:cNvGrpSpPr>
            <a:grpSpLocks/>
          </p:cNvGrpSpPr>
          <p:nvPr/>
        </p:nvGrpSpPr>
        <p:grpSpPr bwMode="auto">
          <a:xfrm>
            <a:off x="1066800" y="1371600"/>
            <a:ext cx="6222206" cy="3505199"/>
            <a:chOff x="381000" y="1600200"/>
            <a:chExt cx="5962947" cy="3290145"/>
          </a:xfrm>
        </p:grpSpPr>
        <p:sp>
          <p:nvSpPr>
            <p:cNvPr id="20502" name="TextBox 18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990402" cy="65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Calibri" pitchFamily="34" charset="0"/>
                </a:rPr>
                <a:t>Highest Cost</a:t>
              </a:r>
            </a:p>
          </p:txBody>
        </p:sp>
        <p:sp>
          <p:nvSpPr>
            <p:cNvPr id="20503" name="TextBox 19"/>
            <p:cNvSpPr txBox="1">
              <a:spLocks noChangeArrowheads="1"/>
            </p:cNvSpPr>
            <p:nvPr/>
          </p:nvSpPr>
          <p:spPr bwMode="auto">
            <a:xfrm>
              <a:off x="3929559" y="4012238"/>
              <a:ext cx="990401" cy="65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Calibri" pitchFamily="34" charset="0"/>
                </a:rPr>
                <a:t>Lowest Cost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600075" y="1668319"/>
              <a:ext cx="5743872" cy="3222026"/>
            </a:xfrm>
            <a:prstGeom prst="line">
              <a:avLst/>
            </a:prstGeom>
            <a:ln w="25400" cmpd="sng">
              <a:solidFill>
                <a:srgbClr val="C00000"/>
              </a:solidFill>
              <a:headEnd type="stealth" w="lg" len="lg"/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ounded Rectangle 3"/>
          <p:cNvSpPr/>
          <p:nvPr/>
        </p:nvSpPr>
        <p:spPr>
          <a:xfrm>
            <a:off x="3886200" y="5334000"/>
            <a:ext cx="45720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People with Developmental Disabilities</a:t>
            </a:r>
            <a:b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2000" i="1" dirty="0">
                <a:solidFill>
                  <a:schemeClr val="tx1"/>
                </a:solidFill>
                <a:latin typeface="Arial Narrow" pitchFamily="34" charset="0"/>
              </a:rPr>
              <a:t>(1% of the population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52228" name="Group 20"/>
          <p:cNvGrpSpPr>
            <a:grpSpLocks/>
          </p:cNvGrpSpPr>
          <p:nvPr/>
        </p:nvGrpSpPr>
        <p:grpSpPr bwMode="auto">
          <a:xfrm>
            <a:off x="958623" y="458129"/>
            <a:ext cx="6963000" cy="3585113"/>
            <a:chOff x="641900" y="461758"/>
            <a:chExt cx="6273595" cy="3585113"/>
          </a:xfrm>
          <a:solidFill>
            <a:schemeClr val="tx1">
              <a:lumMod val="95000"/>
            </a:schemeClr>
          </a:solidFill>
        </p:grpSpPr>
        <p:sp>
          <p:nvSpPr>
            <p:cNvPr id="5" name="Oval 4"/>
            <p:cNvSpPr/>
            <p:nvPr/>
          </p:nvSpPr>
          <p:spPr bwMode="auto">
            <a:xfrm>
              <a:off x="641900" y="461758"/>
              <a:ext cx="1905189" cy="76200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Arial Narrow" pitchFamily="34" charset="0"/>
                </a:rPr>
                <a:t>Big House State Op ICF-MRs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980886" y="1066800"/>
              <a:ext cx="1600531" cy="7620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 Narrow" pitchFamily="34" charset="0"/>
                </a:rPr>
                <a:t>Community</a:t>
              </a:r>
              <a:br>
                <a:rPr lang="en-US" sz="1600" dirty="0">
                  <a:solidFill>
                    <a:schemeClr val="tx1"/>
                  </a:solidFill>
                  <a:latin typeface="Arial Narrow" pitchFamily="34" charset="0"/>
                </a:rPr>
              </a:br>
              <a:r>
                <a:rPr lang="en-US" sz="1600" dirty="0">
                  <a:solidFill>
                    <a:schemeClr val="tx1"/>
                  </a:solidFill>
                  <a:latin typeface="Arial Narrow" pitchFamily="34" charset="0"/>
                </a:rPr>
                <a:t>ICF-MRs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865079" y="1790245"/>
              <a:ext cx="2209847" cy="76200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Arial Narrow" pitchFamily="34" charset="0"/>
                </a:rPr>
                <a:t>HCBS  Waivers</a:t>
              </a:r>
              <a:br>
                <a:rPr lang="en-US" sz="1400" dirty="0">
                  <a:solidFill>
                    <a:schemeClr val="tx1"/>
                  </a:solidFill>
                  <a:latin typeface="Arial Narrow" pitchFamily="34" charset="0"/>
                </a:rPr>
              </a:br>
              <a:r>
                <a:rPr lang="en-US" sz="1400" dirty="0">
                  <a:solidFill>
                    <a:schemeClr val="tx1"/>
                  </a:solidFill>
                  <a:latin typeface="Arial Narrow" pitchFamily="34" charset="0"/>
                </a:rPr>
                <a:t>Comprehensive &amp; Specialty  Waivers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350929" y="2594429"/>
              <a:ext cx="1295872" cy="76200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Arial Narrow" pitchFamily="34" charset="0"/>
                </a:rPr>
                <a:t>Supports Waivers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39158" y="3284871"/>
              <a:ext cx="1676337" cy="762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Arial Narrow" pitchFamily="34" charset="0"/>
                </a:rPr>
                <a:t>State Funded  Family Support Services</a:t>
              </a:r>
            </a:p>
          </p:txBody>
        </p:sp>
      </p:grpSp>
      <p:grpSp>
        <p:nvGrpSpPr>
          <p:cNvPr id="52229" name="Group 17"/>
          <p:cNvGrpSpPr>
            <a:grpSpLocks/>
          </p:cNvGrpSpPr>
          <p:nvPr/>
        </p:nvGrpSpPr>
        <p:grpSpPr bwMode="auto">
          <a:xfrm>
            <a:off x="3962400" y="4876800"/>
            <a:ext cx="3028950" cy="398463"/>
            <a:chOff x="5719932" y="4935792"/>
            <a:chExt cx="2647320" cy="398138"/>
          </a:xfrm>
        </p:grpSpPr>
        <p:grpSp>
          <p:nvGrpSpPr>
            <p:cNvPr id="52236" name="Group 15"/>
            <p:cNvGrpSpPr>
              <a:grpSpLocks/>
            </p:cNvGrpSpPr>
            <p:nvPr/>
          </p:nvGrpSpPr>
          <p:grpSpPr bwMode="auto">
            <a:xfrm>
              <a:off x="5719932" y="4935792"/>
              <a:ext cx="1386348" cy="381000"/>
              <a:chOff x="5943600" y="4800600"/>
              <a:chExt cx="1386348" cy="381000"/>
            </a:xfrm>
          </p:grpSpPr>
          <p:sp>
            <p:nvSpPr>
              <p:cNvPr id="12" name="Right Arrow 11"/>
              <p:cNvSpPr/>
              <p:nvPr/>
            </p:nvSpPr>
            <p:spPr>
              <a:xfrm rot="16200000">
                <a:off x="5867723" y="4876477"/>
                <a:ext cx="380689" cy="228935"/>
              </a:xfrm>
              <a:prstGeom prst="rightArrow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>
              <a:xfrm rot="16200000">
                <a:off x="6231244" y="4876477"/>
                <a:ext cx="380689" cy="228935"/>
              </a:xfrm>
              <a:prstGeom prst="rightArrow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 rot="16200000">
                <a:off x="6611415" y="4876477"/>
                <a:ext cx="380689" cy="228935"/>
              </a:xfrm>
              <a:prstGeom prst="rightArrow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6200000">
                <a:off x="7024191" y="4877171"/>
                <a:ext cx="380689" cy="227547"/>
              </a:xfrm>
              <a:prstGeom prst="rightArrow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52237" name="TextBox 16"/>
            <p:cNvSpPr txBox="1">
              <a:spLocks noChangeArrowheads="1"/>
            </p:cNvSpPr>
            <p:nvPr/>
          </p:nvSpPr>
          <p:spPr bwMode="auto">
            <a:xfrm>
              <a:off x="7167078" y="4967516"/>
              <a:ext cx="1200174" cy="366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r>
                <a:rPr lang="en-US" sz="1800" dirty="0">
                  <a:latin typeface="Palatino Linotype" pitchFamily="18" charset="0"/>
                  <a:cs typeface="Arial" pitchFamily="34" charset="0"/>
                </a:rPr>
                <a:t>DEMAND</a:t>
              </a:r>
            </a:p>
          </p:txBody>
        </p:sp>
      </p:grpSp>
      <p:sp>
        <p:nvSpPr>
          <p:cNvPr id="52231" name="TextBox 23"/>
          <p:cNvSpPr txBox="1">
            <a:spLocks noChangeArrowheads="1"/>
          </p:cNvSpPr>
          <p:nvPr/>
        </p:nvSpPr>
        <p:spPr bwMode="auto">
          <a:xfrm>
            <a:off x="685800" y="2971800"/>
            <a:ext cx="2514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sz="4000" dirty="0" smtClean="0">
                <a:latin typeface="Palatino Linotype" pitchFamily="18" charset="0"/>
                <a:cs typeface="Arial" pitchFamily="34" charset="0"/>
              </a:rPr>
              <a:t>Nudging </a:t>
            </a:r>
          </a:p>
          <a:p>
            <a:r>
              <a:rPr lang="en-US" sz="4000" dirty="0">
                <a:latin typeface="Palatino Linotype" pitchFamily="18" charset="0"/>
                <a:cs typeface="Arial" pitchFamily="34" charset="0"/>
              </a:rPr>
              <a:t>t</a:t>
            </a:r>
            <a:r>
              <a:rPr lang="en-US" sz="4000" dirty="0" smtClean="0">
                <a:latin typeface="Palatino Linotype" pitchFamily="18" charset="0"/>
                <a:cs typeface="Arial" pitchFamily="34" charset="0"/>
              </a:rPr>
              <a:t>he </a:t>
            </a:r>
          </a:p>
          <a:p>
            <a:r>
              <a:rPr lang="en-US" sz="4000" dirty="0" smtClean="0">
                <a:latin typeface="Palatino Linotype" pitchFamily="18" charset="0"/>
                <a:cs typeface="Arial" pitchFamily="34" charset="0"/>
              </a:rPr>
              <a:t>System</a:t>
            </a:r>
            <a:endParaRPr lang="en-US" sz="40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52232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39498" y="5257800"/>
            <a:ext cx="33528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1200" b="0" dirty="0" smtClean="0">
                <a:latin typeface="Arial" pitchFamily="34" charset="0"/>
                <a:cs typeface="Arial" pitchFamily="34" charset="0"/>
              </a:rPr>
              <a:t>NASDDDS National Association of State Directors of Developmental Disabilities Services</a:t>
            </a:r>
          </a:p>
        </p:txBody>
      </p:sp>
      <p:sp>
        <p:nvSpPr>
          <p:cNvPr id="52234" name="TextBox 24"/>
          <p:cNvSpPr txBox="1">
            <a:spLocks noChangeArrowheads="1"/>
          </p:cNvSpPr>
          <p:nvPr/>
        </p:nvSpPr>
        <p:spPr bwMode="auto">
          <a:xfrm>
            <a:off x="6006081" y="792291"/>
            <a:ext cx="3035525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Palatino Linotype" pitchFamily="18" charset="0"/>
                <a:cs typeface="Arial" pitchFamily="34" charset="0"/>
              </a:rPr>
              <a:t>The idea is to nudge a system down the incline to reduce per person expenditures.</a:t>
            </a:r>
          </a:p>
        </p:txBody>
      </p:sp>
      <p:sp>
        <p:nvSpPr>
          <p:cNvPr id="52235" name="TextBox 25"/>
          <p:cNvSpPr txBox="1">
            <a:spLocks noChangeArrowheads="1"/>
          </p:cNvSpPr>
          <p:nvPr/>
        </p:nvSpPr>
        <p:spPr bwMode="auto">
          <a:xfrm>
            <a:off x="4793528" y="411291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 2" pitchFamily="18" charset="2"/>
              </a:rPr>
              <a:t></a:t>
            </a:r>
            <a:endParaRPr lang="en-US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982150" y="705507"/>
            <a:ext cx="3059456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idea is to nudge a system to be  person-centered, to support families, and involve people in their community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162800" y="3952182"/>
            <a:ext cx="1878806" cy="762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Employment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4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10409012"/>
              </p:ext>
            </p:extLst>
          </p:nvPr>
        </p:nvGraphicFramePr>
        <p:xfrm>
          <a:off x="697335" y="1197429"/>
          <a:ext cx="8077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333" y="381000"/>
            <a:ext cx="7877033" cy="8382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Palatino Linotype" pitchFamily="18" charset="0"/>
              </a:rPr>
              <a:t>Sustainability Means Supporting Families</a:t>
            </a:r>
            <a:endParaRPr lang="en-US" sz="2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38364" y="1447800"/>
            <a:ext cx="914400" cy="220980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197550" y="4343400"/>
            <a:ext cx="1377300" cy="132343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1F497D"/>
                </a:solidFill>
                <a:latin typeface="Palatino Linotype" pitchFamily="18" charset="0"/>
              </a:rPr>
              <a:t>Arizona </a:t>
            </a:r>
            <a:r>
              <a:rPr lang="en-US" sz="1600" dirty="0" smtClean="0">
                <a:solidFill>
                  <a:srgbClr val="1F497D"/>
                </a:solidFill>
                <a:latin typeface="Palatino Linotype" pitchFamily="18" charset="0"/>
              </a:rPr>
              <a:t>86%</a:t>
            </a:r>
            <a:endParaRPr lang="en-US" sz="1600" dirty="0">
              <a:solidFill>
                <a:srgbClr val="1F497D"/>
              </a:solidFill>
              <a:latin typeface="Palatino Linotype" pitchFamily="18" charset="0"/>
            </a:endParaRPr>
          </a:p>
          <a:p>
            <a:pPr eaLnBrk="1" hangingPunct="1"/>
            <a:r>
              <a:rPr lang="en-US" sz="1600" dirty="0">
                <a:solidFill>
                  <a:srgbClr val="1F497D"/>
                </a:solidFill>
                <a:latin typeface="Palatino Linotype" pitchFamily="18" charset="0"/>
              </a:rPr>
              <a:t>Calif. </a:t>
            </a:r>
            <a:r>
              <a:rPr lang="en-US" sz="1600" dirty="0" smtClean="0">
                <a:solidFill>
                  <a:srgbClr val="1F497D"/>
                </a:solidFill>
                <a:latin typeface="Palatino Linotype" pitchFamily="18" charset="0"/>
              </a:rPr>
              <a:t>71%</a:t>
            </a:r>
            <a:r>
              <a:rPr lang="en-US" sz="1600" dirty="0">
                <a:solidFill>
                  <a:srgbClr val="1F497D"/>
                </a:solidFill>
                <a:latin typeface="Palatino Linotype" pitchFamily="18" charset="0"/>
              </a:rPr>
              <a:t/>
            </a:r>
            <a:br>
              <a:rPr lang="en-US" sz="1600" dirty="0">
                <a:solidFill>
                  <a:srgbClr val="1F497D"/>
                </a:solidFill>
                <a:latin typeface="Palatino Linotype" pitchFamily="18" charset="0"/>
              </a:rPr>
            </a:br>
            <a:r>
              <a:rPr lang="en-US" sz="1600" dirty="0">
                <a:solidFill>
                  <a:srgbClr val="1F497D"/>
                </a:solidFill>
                <a:latin typeface="Palatino Linotype" pitchFamily="18" charset="0"/>
              </a:rPr>
              <a:t>Florida </a:t>
            </a:r>
            <a:r>
              <a:rPr lang="en-US" sz="1600" dirty="0" smtClean="0">
                <a:solidFill>
                  <a:srgbClr val="1F497D"/>
                </a:solidFill>
                <a:latin typeface="Palatino Linotype" pitchFamily="18" charset="0"/>
              </a:rPr>
              <a:t>70%</a:t>
            </a:r>
            <a:endParaRPr lang="en-US" sz="1600" dirty="0">
              <a:solidFill>
                <a:srgbClr val="1F497D"/>
              </a:solidFill>
              <a:latin typeface="Palatino Linotype" pitchFamily="18" charset="0"/>
            </a:endParaRPr>
          </a:p>
          <a:p>
            <a:pPr eaLnBrk="1" hangingPunct="1"/>
            <a:r>
              <a:rPr lang="en-US" sz="1600" dirty="0">
                <a:solidFill>
                  <a:srgbClr val="1F497D"/>
                </a:solidFill>
                <a:latin typeface="Palatino Linotype" pitchFamily="18" charset="0"/>
              </a:rPr>
              <a:t>Idaho 75%</a:t>
            </a:r>
          </a:p>
          <a:p>
            <a:pPr eaLnBrk="1" hangingPunct="1"/>
            <a:r>
              <a:rPr lang="en-US" sz="1600" dirty="0" smtClean="0">
                <a:solidFill>
                  <a:srgbClr val="1F497D"/>
                </a:solidFill>
                <a:latin typeface="Palatino Linotype" pitchFamily="18" charset="0"/>
              </a:rPr>
              <a:t>S.C</a:t>
            </a:r>
            <a:r>
              <a:rPr lang="en-US" sz="1600" dirty="0">
                <a:solidFill>
                  <a:srgbClr val="1F497D"/>
                </a:solidFill>
                <a:latin typeface="Palatino Linotype" pitchFamily="18" charset="0"/>
              </a:rPr>
              <a:t>. </a:t>
            </a:r>
            <a:r>
              <a:rPr lang="en-US" sz="1600" dirty="0" smtClean="0">
                <a:solidFill>
                  <a:srgbClr val="1F497D"/>
                </a:solidFill>
                <a:latin typeface="Palatino Linotype" pitchFamily="18" charset="0"/>
              </a:rPr>
              <a:t>72%</a:t>
            </a:r>
            <a:endParaRPr lang="en-US" sz="1600" dirty="0">
              <a:solidFill>
                <a:srgbClr val="1F497D"/>
              </a:solidFill>
              <a:latin typeface="Palatino Linotyp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799" y="2751776"/>
            <a:ext cx="1632857" cy="2308324"/>
          </a:xfrm>
          <a:prstGeom prst="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F497D"/>
                </a:solidFill>
                <a:latin typeface="Palatino Linotype" pitchFamily="18" charset="0"/>
              </a:rPr>
              <a:t>Nevada 69%</a:t>
            </a:r>
          </a:p>
          <a:p>
            <a:r>
              <a:rPr lang="en-US" sz="1600" b="1" dirty="0" smtClean="0">
                <a:solidFill>
                  <a:srgbClr val="1F497D"/>
                </a:solidFill>
                <a:latin typeface="Palatino Linotype" pitchFamily="18" charset="0"/>
              </a:rPr>
              <a:t>Delaware 68%</a:t>
            </a:r>
            <a:endParaRPr lang="en-US" sz="1600" b="1" dirty="0">
              <a:solidFill>
                <a:srgbClr val="1F497D"/>
              </a:solidFill>
              <a:latin typeface="Palatino Linotype" pitchFamily="18" charset="0"/>
            </a:endParaRPr>
          </a:p>
          <a:p>
            <a:r>
              <a:rPr lang="en-US" sz="1600" b="1" dirty="0" smtClean="0">
                <a:solidFill>
                  <a:srgbClr val="1F497D"/>
                </a:solidFill>
                <a:latin typeface="Palatino Linotype" pitchFamily="18" charset="0"/>
              </a:rPr>
              <a:t>NJ </a:t>
            </a:r>
            <a:r>
              <a:rPr lang="en-US" sz="1600" b="1" dirty="0">
                <a:solidFill>
                  <a:srgbClr val="1F497D"/>
                </a:solidFill>
                <a:latin typeface="Palatino Linotype" pitchFamily="18" charset="0"/>
              </a:rPr>
              <a:t>68%</a:t>
            </a:r>
          </a:p>
          <a:p>
            <a:r>
              <a:rPr lang="en-US" sz="1600" b="1" dirty="0" smtClean="0">
                <a:solidFill>
                  <a:srgbClr val="1F497D"/>
                </a:solidFill>
                <a:latin typeface="Palatino Linotype" pitchFamily="18" charset="0"/>
              </a:rPr>
              <a:t>Wash </a:t>
            </a:r>
            <a:r>
              <a:rPr lang="en-US" sz="1600" b="1" dirty="0">
                <a:solidFill>
                  <a:srgbClr val="1F497D"/>
                </a:solidFill>
                <a:latin typeface="Palatino Linotype" pitchFamily="18" charset="0"/>
              </a:rPr>
              <a:t>67%</a:t>
            </a:r>
          </a:p>
          <a:p>
            <a:r>
              <a:rPr lang="en-US" sz="1600" b="1" dirty="0">
                <a:solidFill>
                  <a:srgbClr val="1F497D"/>
                </a:solidFill>
                <a:latin typeface="Palatino Linotype" pitchFamily="18" charset="0"/>
              </a:rPr>
              <a:t>Louisiana 66%</a:t>
            </a:r>
          </a:p>
          <a:p>
            <a:r>
              <a:rPr lang="en-US" sz="1600" b="1" dirty="0" smtClean="0">
                <a:solidFill>
                  <a:srgbClr val="1F497D"/>
                </a:solidFill>
                <a:latin typeface="Palatino Linotype" pitchFamily="18" charset="0"/>
              </a:rPr>
              <a:t>Hawaii 65%</a:t>
            </a:r>
          </a:p>
          <a:p>
            <a:r>
              <a:rPr lang="en-US" sz="1600" b="1" dirty="0" smtClean="0">
                <a:solidFill>
                  <a:srgbClr val="1F497D"/>
                </a:solidFill>
                <a:latin typeface="Palatino Linotype" pitchFamily="18" charset="0"/>
              </a:rPr>
              <a:t>Mass. 62%</a:t>
            </a:r>
          </a:p>
          <a:p>
            <a:r>
              <a:rPr lang="en-US" sz="1600" b="1" dirty="0" smtClean="0">
                <a:solidFill>
                  <a:srgbClr val="1F497D"/>
                </a:solidFill>
                <a:latin typeface="Palatino Linotype" pitchFamily="18" charset="0"/>
              </a:rPr>
              <a:t>NY 62%</a:t>
            </a:r>
          </a:p>
          <a:p>
            <a:r>
              <a:rPr lang="en-US" sz="1600" b="1" dirty="0" smtClean="0">
                <a:solidFill>
                  <a:srgbClr val="1F497D"/>
                </a:solidFill>
                <a:latin typeface="Palatino Linotype" pitchFamily="18" charset="0"/>
              </a:rPr>
              <a:t>West Virg.60%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66795" y="193225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57.5%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470008" y="6477000"/>
            <a:ext cx="624522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u="none" dirty="0" smtClean="0">
                <a:solidFill>
                  <a:srgbClr val="000000"/>
                </a:solidFill>
                <a:latin typeface="Book Antiqua" charset="0"/>
              </a:rPr>
              <a:t>Lakin et.a</a:t>
            </a:r>
            <a:r>
              <a:rPr lang="en-US" sz="1400" dirty="0" smtClean="0">
                <a:solidFill>
                  <a:srgbClr val="000000"/>
                </a:solidFill>
                <a:latin typeface="Book Antiqua" charset="0"/>
              </a:rPr>
              <a:t>l.</a:t>
            </a:r>
            <a:r>
              <a:rPr lang="en-US" sz="1400" u="none" dirty="0" smtClean="0">
                <a:solidFill>
                  <a:srgbClr val="000000"/>
                </a:solidFill>
                <a:latin typeface="Book Antiqua" charset="0"/>
              </a:rPr>
              <a:t> RISP 2009 –UMinn.</a:t>
            </a:r>
            <a:endParaRPr lang="en-US" sz="1400" u="none" dirty="0">
              <a:solidFill>
                <a:srgbClr val="000000"/>
              </a:solidFill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0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Attorneys: Supporting Your Client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Most are eager to move to more inclusive settings and innovation---and it isn’t easy- multiple customers: department, executive and legislative branches, providers, families, self advocates</a:t>
            </a:r>
          </a:p>
          <a:p>
            <a:r>
              <a:rPr lang="en-US" sz="2200" dirty="0" smtClean="0"/>
              <a:t>May not share the same belief that the safest route is always the best route. It is a matter of balance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How can I help you achieve what your goal is today?</a:t>
            </a:r>
          </a:p>
          <a:p>
            <a:r>
              <a:rPr lang="en-US" sz="2200" dirty="0" smtClean="0"/>
              <a:t>What are your risks?</a:t>
            </a:r>
          </a:p>
          <a:p>
            <a:r>
              <a:rPr lang="en-US" sz="2200" dirty="0" smtClean="0"/>
              <a:t>What will help mitigate those risks?</a:t>
            </a:r>
          </a:p>
          <a:p>
            <a:r>
              <a:rPr lang="en-US" sz="2200" dirty="0" smtClean="0"/>
              <a:t>CRIPA- - -it is about community- it is about the ADA</a:t>
            </a:r>
          </a:p>
          <a:p>
            <a:pPr marL="118872" indent="0">
              <a:buNone/>
            </a:pP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3713042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Family Caregivers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57" y="1600200"/>
            <a:ext cx="4038600" cy="302895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Family support is more than respite</a:t>
            </a:r>
          </a:p>
          <a:p>
            <a:r>
              <a:rPr lang="en-US" sz="2400" dirty="0" smtClean="0"/>
              <a:t>It is foundational</a:t>
            </a:r>
          </a:p>
          <a:p>
            <a:r>
              <a:rPr lang="en-US" sz="2400" dirty="0" smtClean="0"/>
              <a:t>It is a life journey</a:t>
            </a:r>
          </a:p>
          <a:p>
            <a:r>
              <a:rPr lang="en-US" sz="2400" dirty="0" smtClean="0"/>
              <a:t>It is inclusive </a:t>
            </a:r>
          </a:p>
          <a:p>
            <a:r>
              <a:rPr lang="en-US" sz="2400" dirty="0" smtClean="0"/>
              <a:t>Family support is a rich array of services, relationships and connections</a:t>
            </a:r>
          </a:p>
        </p:txBody>
      </p:sp>
    </p:spTree>
    <p:extLst>
      <p:ext uri="{BB962C8B-B14F-4D97-AF65-F5344CB8AC3E}">
        <p14:creationId xmlns:p14="http://schemas.microsoft.com/office/powerpoint/2010/main" val="245478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848600" cy="5334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  <a:ea typeface="ＭＳ Ｐゴシック" charset="-128"/>
              </a:rPr>
              <a:t>States are Focusing on Employment </a:t>
            </a:r>
          </a:p>
        </p:txBody>
      </p:sp>
      <p:graphicFrame>
        <p:nvGraphicFramePr>
          <p:cNvPr id="2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81265"/>
              </p:ext>
            </p:extLst>
          </p:nvPr>
        </p:nvGraphicFramePr>
        <p:xfrm>
          <a:off x="685800" y="1752600"/>
          <a:ext cx="805180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514600" y="5906902"/>
            <a:ext cx="6245225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400" u="none" dirty="0">
                <a:solidFill>
                  <a:srgbClr val="000000"/>
                </a:solidFill>
                <a:latin typeface="Book Antiqua" charset="0"/>
              </a:rPr>
              <a:t>2009 </a:t>
            </a:r>
            <a:r>
              <a:rPr lang="en-US" sz="1400" u="none" dirty="0" smtClean="0">
                <a:solidFill>
                  <a:srgbClr val="000000"/>
                </a:solidFill>
                <a:latin typeface="Book Antiqua" charset="0"/>
              </a:rPr>
              <a:t>–UMass Boston  </a:t>
            </a:r>
            <a:r>
              <a:rPr lang="en-US" sz="1400" u="none" dirty="0">
                <a:solidFill>
                  <a:srgbClr val="000000"/>
                </a:solidFill>
                <a:latin typeface="Book Antiqua" charset="0"/>
              </a:rPr>
              <a:t>ICI ID/DD Agency Survey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1934420"/>
            <a:ext cx="465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  <a:ea typeface="ＭＳ Ｐゴシック" charset="-128"/>
              </a:rPr>
              <a:t>Success in employment </a:t>
            </a:r>
            <a:r>
              <a:rPr lang="en-US" b="1" dirty="0">
                <a:solidFill>
                  <a:schemeClr val="bg1"/>
                </a:solidFill>
                <a:latin typeface="Palatino Linotype" pitchFamily="18" charset="0"/>
                <a:ea typeface="ＭＳ Ｐゴシック" charset="-128"/>
              </a:rPr>
              <a:t>varies widely 2009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198" y="2819399"/>
            <a:ext cx="27394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/>
              <a:t>Washington State (88 %)</a:t>
            </a:r>
          </a:p>
          <a:p>
            <a:pPr lvl="0"/>
            <a:r>
              <a:rPr lang="en-US" sz="1600" b="1" dirty="0"/>
              <a:t>Oklahoma (60%)</a:t>
            </a:r>
          </a:p>
          <a:p>
            <a:pPr lvl="0"/>
            <a:r>
              <a:rPr lang="en-US" sz="1600" b="1" dirty="0"/>
              <a:t>Connecticut (54%)</a:t>
            </a:r>
          </a:p>
          <a:p>
            <a:pPr lvl="0"/>
            <a:r>
              <a:rPr lang="en-US" sz="1600" b="1" dirty="0"/>
              <a:t>Louisiana (47%)</a:t>
            </a:r>
          </a:p>
          <a:p>
            <a:pPr lvl="0"/>
            <a:r>
              <a:rPr lang="en-US" sz="1600" b="1" dirty="0"/>
              <a:t>New Hampshire (46%)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95303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415143" y="1446663"/>
            <a:ext cx="6248400" cy="388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b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  <a:t>Resource </a:t>
            </a:r>
            <a:b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  <a:t>Allocation, Fair and Equitable Rates and Self Direction</a:t>
            </a:r>
            <a:endParaRPr lang="en-US" sz="3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1295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01000" cy="960438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Palatino Linotype" pitchFamily="18" charset="0"/>
              </a:rPr>
              <a:t>Searching for Equity and </a:t>
            </a:r>
            <a:r>
              <a:rPr lang="en-US" sz="2200" b="1" dirty="0" smtClean="0">
                <a:solidFill>
                  <a:schemeClr val="tx1"/>
                </a:solidFill>
                <a:latin typeface="Palatino Linotype" pitchFamily="18" charset="0"/>
              </a:rPr>
              <a:t>Fairness –And Self Direction!</a:t>
            </a:r>
            <a:r>
              <a:rPr lang="en-US" sz="2200" b="1" dirty="0">
                <a:solidFill>
                  <a:schemeClr val="tx1"/>
                </a:solidFill>
                <a:latin typeface="Palatino Linotype" pitchFamily="18" charset="0"/>
              </a:rPr>
              <a:t/>
            </a:r>
            <a:br>
              <a:rPr lang="en-US" sz="2200" b="1" dirty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200" b="1" dirty="0" smtClean="0">
                <a:solidFill>
                  <a:schemeClr val="tx1"/>
                </a:solidFill>
                <a:latin typeface="Palatino Linotype" pitchFamily="18" charset="0"/>
              </a:rPr>
              <a:t>Individual Allocations with Consumer-Directed Options 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dirty="0" smtClean="0">
                <a:latin typeface="Palatino Linotype" pitchFamily="18" charset="0"/>
              </a:rPr>
              <a:t>Individual Resource Allocation 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Palatino Linotype" pitchFamily="18" charset="0"/>
              </a:rPr>
              <a:t>Equity and Fairness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Palatino Linotype" pitchFamily="18" charset="0"/>
              </a:rPr>
              <a:t>Predictable costs</a:t>
            </a:r>
          </a:p>
          <a:p>
            <a:pPr lvl="1">
              <a:lnSpc>
                <a:spcPct val="90000"/>
              </a:lnSpc>
            </a:pPr>
            <a:endParaRPr lang="en-US" sz="19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900" dirty="0" smtClean="0">
                <a:latin typeface="Palatino Linotype" pitchFamily="18" charset="0"/>
              </a:rPr>
              <a:t>Consumer-Directed Services and/or Fiscal Intermediary Supports  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Palatino Linotype" pitchFamily="18" charset="0"/>
              </a:rPr>
              <a:t>Hire and fire staff,  hire relatives,  neighbors or other trusted people, control a budget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Palatino Linotype" pitchFamily="18" charset="0"/>
              </a:rPr>
              <a:t>Thirteen states offered individual budgets and consumer control statewide for at least some individuals in Jan. 2009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9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900" dirty="0" smtClean="0">
                <a:latin typeface="Palatino Linotype" pitchFamily="18" charset="0"/>
              </a:rPr>
              <a:t>Other states use fiscal intermediary and the ability to hire and fire, but do not provide for full consumer directed budgets</a:t>
            </a:r>
          </a:p>
          <a:p>
            <a:pPr marL="118872" indent="0">
              <a:lnSpc>
                <a:spcPct val="90000"/>
              </a:lnSpc>
              <a:buNone/>
            </a:pPr>
            <a:endParaRPr lang="en-US" sz="19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900" dirty="0" smtClean="0">
                <a:latin typeface="Palatino Linotype" pitchFamily="18" charset="0"/>
              </a:rPr>
              <a:t>Some states are using fair and equitable rates- same rates for same services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sz="2000" dirty="0" smtClean="0">
              <a:latin typeface="Palatino Linotyp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68000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We Have Made Great Progress From  </a:t>
            </a:r>
            <a:r>
              <a:rPr lang="en-US" b="1" dirty="0">
                <a:latin typeface="Palatino Linotype" pitchFamily="18" charset="0"/>
              </a:rPr>
              <a:t>T</a:t>
            </a:r>
            <a:r>
              <a:rPr lang="en-US" b="1" dirty="0" smtClean="0">
                <a:latin typeface="Palatino Linotype" pitchFamily="18" charset="0"/>
              </a:rPr>
              <a:t>his……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6141" y="5013663"/>
            <a:ext cx="16482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Palatino Linotype" pitchFamily="18" charset="0"/>
              </a:rPr>
              <a:t>t</a:t>
            </a:r>
            <a:r>
              <a:rPr lang="en-US" sz="4400" b="1" dirty="0" smtClean="0">
                <a:solidFill>
                  <a:schemeClr val="tx2"/>
                </a:solidFill>
                <a:latin typeface="Palatino Linotype" pitchFamily="18" charset="0"/>
              </a:rPr>
              <a:t>o</a:t>
            </a:r>
            <a:r>
              <a:rPr lang="en-US" sz="6000" b="1" dirty="0" smtClean="0">
                <a:solidFill>
                  <a:schemeClr val="tx2"/>
                </a:solidFill>
                <a:latin typeface="Palatino Linotype" pitchFamily="18" charset="0"/>
              </a:rPr>
              <a:t>….</a:t>
            </a:r>
            <a:endParaRPr lang="en-US" sz="6000" b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4424" y="6476999"/>
            <a:ext cx="7803891" cy="274320"/>
          </a:xfrm>
        </p:spPr>
        <p:txBody>
          <a:bodyPr/>
          <a:lstStyle/>
          <a:p>
            <a:r>
              <a:rPr lang="en-US" dirty="0" smtClean="0"/>
              <a:t>NASDDDS National Association of State Directors of Developmental Disabilities Services</a:t>
            </a:r>
            <a:endParaRPr lang="en-US" dirty="0"/>
          </a:p>
        </p:txBody>
      </p:sp>
      <p:pic>
        <p:nvPicPr>
          <p:cNvPr id="9218" name="Picture 2" descr="http://t0.gstatic.com/images?q=tbn:ANd9GcQS3l-Zz3ujq5SwS8o-iLdjkifgWkYpGsXVVCgpqKliweDYwJHuc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2920749" cy="239077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t3.gstatic.com/images?q=tbn:ANd9GcRvScHpw4ULJRDv31SB_K2E2OL42DXs_lVgc_UmAP3j9P51iM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748169" cy="24384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3.gstatic.com/images?q=tbn:ANd9GcRSK0IcSYPS5PAj3NHHqjdTOHD-d4Bfpn0J9iLlZvpQyfmnNoz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3426960"/>
            <a:ext cx="2590800" cy="260236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12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8382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  <a:t>Managed Care Brings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11003"/>
          </a:xfrm>
          <a:ln w="57150"/>
        </p:spPr>
        <p:txBody>
          <a:bodyPr>
            <a:normAutofit/>
          </a:bodyPr>
          <a:lstStyle/>
          <a:p>
            <a:pPr>
              <a:defRPr/>
            </a:pPr>
            <a:endParaRPr lang="en-US" sz="1600" b="1" dirty="0" smtClean="0"/>
          </a:p>
          <a:p>
            <a:pPr marL="0" indent="0">
              <a:buNone/>
              <a:defRPr/>
            </a:pPr>
            <a:r>
              <a:rPr lang="en-US" sz="1800" b="1" dirty="0" smtClean="0">
                <a:latin typeface="Palatino Linotype" pitchFamily="18" charset="0"/>
              </a:rPr>
              <a:t>Opportunities:</a:t>
            </a:r>
          </a:p>
          <a:p>
            <a:pPr lvl="1">
              <a:defRPr/>
            </a:pPr>
            <a:r>
              <a:rPr lang="en-US" sz="1800" dirty="0" smtClean="0">
                <a:latin typeface="Palatino Linotype" pitchFamily="18" charset="0"/>
              </a:rPr>
              <a:t>Reduce reliance on facility based services</a:t>
            </a:r>
            <a:endParaRPr lang="en-US" sz="1800" dirty="0">
              <a:latin typeface="Palatino Linotype" pitchFamily="18" charset="0"/>
            </a:endParaRPr>
          </a:p>
          <a:p>
            <a:pPr lvl="1">
              <a:defRPr/>
            </a:pPr>
            <a:r>
              <a:rPr lang="en-US" sz="1800" dirty="0" smtClean="0">
                <a:latin typeface="Palatino Linotype" pitchFamily="18" charset="0"/>
              </a:rPr>
              <a:t>Integration with medical, behavioral and long term care services and supports</a:t>
            </a:r>
          </a:p>
          <a:p>
            <a:pPr lvl="1">
              <a:defRPr/>
            </a:pPr>
            <a:r>
              <a:rPr lang="en-US" sz="1800" dirty="0" smtClean="0">
                <a:latin typeface="Palatino Linotype" pitchFamily="18" charset="0"/>
              </a:rPr>
              <a:t>Control costs</a:t>
            </a:r>
            <a:endParaRPr lang="en-US" sz="1800" dirty="0">
              <a:latin typeface="Palatino Linotype" pitchFamily="18" charset="0"/>
            </a:endParaRPr>
          </a:p>
          <a:p>
            <a:pPr lvl="1">
              <a:defRPr/>
            </a:pPr>
            <a:r>
              <a:rPr lang="en-US" sz="1800" dirty="0" smtClean="0">
                <a:latin typeface="Palatino Linotype" pitchFamily="18" charset="0"/>
              </a:rPr>
              <a:t>Address the waiting list</a:t>
            </a:r>
          </a:p>
          <a:p>
            <a:pPr lvl="1">
              <a:defRPr/>
            </a:pPr>
            <a:r>
              <a:rPr lang="en-US" sz="1800" dirty="0" smtClean="0">
                <a:latin typeface="Palatino Linotype" pitchFamily="18" charset="0"/>
              </a:rPr>
              <a:t>Innovation- offering more types of services and supports</a:t>
            </a:r>
          </a:p>
          <a:p>
            <a:pPr marL="210312" indent="0">
              <a:buNone/>
              <a:defRPr/>
            </a:pPr>
            <a:r>
              <a:rPr lang="en-US" sz="1800" b="1" dirty="0" smtClean="0">
                <a:latin typeface="Palatino Linotype" pitchFamily="18" charset="0"/>
              </a:rPr>
              <a:t>Concerns</a:t>
            </a:r>
          </a:p>
          <a:p>
            <a:pPr marL="788670" lvl="1" indent="-285750">
              <a:defRPr/>
            </a:pPr>
            <a:r>
              <a:rPr lang="en-US" sz="1800" dirty="0" smtClean="0">
                <a:latin typeface="Palatino Linotype" pitchFamily="18" charset="0"/>
              </a:rPr>
              <a:t>Need to keep the DD expertise and oversight</a:t>
            </a:r>
          </a:p>
          <a:p>
            <a:pPr marL="788670" lvl="1" indent="-285750">
              <a:defRPr/>
            </a:pPr>
            <a:r>
              <a:rPr lang="en-US" sz="1800" dirty="0" smtClean="0">
                <a:latin typeface="Palatino Linotype" pitchFamily="18" charset="0"/>
              </a:rPr>
              <a:t>Focus on outcomes related to employment, inclusion and life long services and supports</a:t>
            </a:r>
          </a:p>
          <a:p>
            <a:pPr marL="788670" lvl="1" indent="-285750">
              <a:defRPr/>
            </a:pPr>
            <a:r>
              <a:rPr lang="en-US" sz="1800" dirty="0" smtClean="0">
                <a:latin typeface="Palatino Linotype" pitchFamily="18" charset="0"/>
              </a:rPr>
              <a:t>Supporting people with the most significant support needs in the community</a:t>
            </a:r>
          </a:p>
          <a:p>
            <a:pPr marL="788670" lvl="1" indent="-285750">
              <a:defRPr/>
            </a:pPr>
            <a:r>
              <a:rPr lang="en-US" sz="1800" dirty="0" smtClean="0">
                <a:latin typeface="Palatino Linotype" pitchFamily="18" charset="0"/>
              </a:rPr>
              <a:t>Keeping medical important and improve access and coordination - but community in the forefront</a:t>
            </a:r>
          </a:p>
          <a:p>
            <a:pPr marL="788670" lvl="1" indent="-285750">
              <a:defRPr/>
            </a:pPr>
            <a:endParaRPr lang="en-US" sz="1200" dirty="0" smtClean="0">
              <a:latin typeface="Palatino Linotype" pitchFamily="18" charset="0"/>
            </a:endParaRPr>
          </a:p>
          <a:p>
            <a:pPr lvl="2">
              <a:defRPr/>
            </a:pPr>
            <a:endParaRPr lang="en-US" sz="2600" dirty="0" smtClean="0">
              <a:latin typeface="Palatino Linotype" pitchFamily="18" charset="0"/>
            </a:endParaRPr>
          </a:p>
          <a:p>
            <a:pPr marL="457200" lvl="1" indent="0">
              <a:buNone/>
              <a:defRPr/>
            </a:pPr>
            <a:endParaRPr lang="en-US" sz="1800" dirty="0" smtClean="0">
              <a:latin typeface="Arial Narrow" pitchFamily="34" charset="0"/>
            </a:endParaRPr>
          </a:p>
          <a:p>
            <a:pPr marL="0" indent="0">
              <a:buNone/>
              <a:defRPr/>
            </a:pPr>
            <a:endParaRPr lang="en-US" sz="1800" b="1" dirty="0" smtClean="0"/>
          </a:p>
          <a:p>
            <a:pPr lvl="1">
              <a:defRPr/>
            </a:pPr>
            <a:endParaRPr lang="en-US" sz="1800" b="1" dirty="0" smtClean="0"/>
          </a:p>
          <a:p>
            <a:pPr marL="457200" lvl="1" indent="0">
              <a:buFont typeface="Wingdings" pitchFamily="2" charset="2"/>
              <a:buNone/>
              <a:defRPr/>
            </a:pPr>
            <a:endParaRPr lang="en-US" sz="18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23699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1430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Palatino Linotype" pitchFamily="18" charset="0"/>
              </a:rPr>
              <a:t>Medicaid Managed Long Term </a:t>
            </a:r>
            <a:r>
              <a:rPr lang="en-US" sz="4000" b="1" dirty="0" smtClean="0">
                <a:solidFill>
                  <a:schemeClr val="tx1"/>
                </a:solidFill>
                <a:latin typeface="Palatino Linotype" pitchFamily="18" charset="0"/>
              </a:rPr>
              <a:t>Care</a:t>
            </a:r>
            <a:br>
              <a:rPr lang="en-US" sz="4000" b="1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Palatino Linotype" pitchFamily="18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Palatino Linotype" pitchFamily="18" charset="0"/>
              </a:rPr>
              <a:t>does not include all the states that have acute managed care</a:t>
            </a:r>
            <a:endParaRPr lang="en-US" sz="2400" b="1" dirty="0" smtClean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20483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114800" cy="4114800"/>
          </a:xfrm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Palatino Linotype" pitchFamily="18" charset="0"/>
            </a:endParaRPr>
          </a:p>
          <a:p>
            <a:r>
              <a:rPr lang="en-US" sz="3500" dirty="0" smtClean="0">
                <a:latin typeface="Palatino Linotype" pitchFamily="18" charset="0"/>
              </a:rPr>
              <a:t>Arizona -1115</a:t>
            </a:r>
          </a:p>
          <a:p>
            <a:r>
              <a:rPr lang="en-US" sz="3500" dirty="0" smtClean="0">
                <a:latin typeface="Palatino Linotype" pitchFamily="18" charset="0"/>
              </a:rPr>
              <a:t>Michigan-B/C counties</a:t>
            </a:r>
          </a:p>
          <a:p>
            <a:r>
              <a:rPr lang="en-US" sz="3500" dirty="0" smtClean="0">
                <a:latin typeface="Palatino Linotype" pitchFamily="18" charset="0"/>
              </a:rPr>
              <a:t>Vermont-1115</a:t>
            </a:r>
          </a:p>
          <a:p>
            <a:r>
              <a:rPr lang="en-US" sz="3500" dirty="0" smtClean="0">
                <a:latin typeface="Palatino Linotype" pitchFamily="18" charset="0"/>
              </a:rPr>
              <a:t>Wisconsin-B/C counties</a:t>
            </a:r>
          </a:p>
          <a:p>
            <a:r>
              <a:rPr lang="en-US" sz="3500" dirty="0" smtClean="0">
                <a:latin typeface="Palatino Linotype" pitchFamily="18" charset="0"/>
              </a:rPr>
              <a:t>Texas Star Plus-B/C</a:t>
            </a:r>
          </a:p>
          <a:p>
            <a:r>
              <a:rPr lang="en-US" sz="3500" dirty="0" smtClean="0">
                <a:latin typeface="Palatino Linotype" pitchFamily="18" charset="0"/>
              </a:rPr>
              <a:t>North Carolina - B/C all counties rolling out this year</a:t>
            </a:r>
          </a:p>
          <a:p>
            <a:r>
              <a:rPr lang="en-US" sz="3500" dirty="0" smtClean="0">
                <a:latin typeface="Palatino Linotype" pitchFamily="18" charset="0"/>
              </a:rPr>
              <a:t>New York-will now be a 1915 (b) (c)</a:t>
            </a:r>
          </a:p>
          <a:p>
            <a:r>
              <a:rPr lang="en-US" sz="3500" dirty="0" smtClean="0">
                <a:latin typeface="Palatino Linotype" pitchFamily="18" charset="0"/>
              </a:rPr>
              <a:t>New Hampshire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581400" cy="4114800"/>
          </a:xfrm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endParaRPr lang="en-US" sz="3600" b="1" dirty="0" smtClean="0"/>
          </a:p>
          <a:p>
            <a:r>
              <a:rPr lang="en-US" sz="3600" dirty="0" smtClean="0">
                <a:latin typeface="Palatino Linotype" pitchFamily="18" charset="0"/>
              </a:rPr>
              <a:t>Kansas, I/DD delayed one year</a:t>
            </a:r>
          </a:p>
          <a:p>
            <a:r>
              <a:rPr lang="en-US" sz="3600" dirty="0" smtClean="0">
                <a:latin typeface="Palatino Linotype" pitchFamily="18" charset="0"/>
              </a:rPr>
              <a:t>Kentucky ?</a:t>
            </a:r>
            <a:endParaRPr lang="en-US" sz="3600" dirty="0">
              <a:latin typeface="Palatino Linotype" pitchFamily="18" charset="0"/>
            </a:endParaRPr>
          </a:p>
          <a:p>
            <a:pPr>
              <a:defRPr/>
            </a:pPr>
            <a:r>
              <a:rPr lang="en-US" sz="3600" dirty="0" smtClean="0">
                <a:latin typeface="Palatino Linotype" pitchFamily="18" charset="0"/>
              </a:rPr>
              <a:t>Illinois -1115  delayed</a:t>
            </a:r>
          </a:p>
          <a:p>
            <a:pPr>
              <a:defRPr/>
            </a:pPr>
            <a:r>
              <a:rPr lang="en-US" sz="3600" dirty="0" smtClean="0">
                <a:latin typeface="Palatino Linotype" pitchFamily="18" charset="0"/>
              </a:rPr>
              <a:t>New Jersey -1115 approved</a:t>
            </a:r>
          </a:p>
          <a:p>
            <a:pPr>
              <a:defRPr/>
            </a:pPr>
            <a:endParaRPr lang="en-US" sz="3600" dirty="0">
              <a:latin typeface="Palatino Linotype" pitchFamily="18" charset="0"/>
            </a:endParaRPr>
          </a:p>
          <a:p>
            <a:pPr>
              <a:defRPr/>
            </a:pPr>
            <a:r>
              <a:rPr lang="en-US" sz="3600" dirty="0" smtClean="0">
                <a:latin typeface="Palatino Linotype" pitchFamily="18" charset="0"/>
              </a:rPr>
              <a:t>More with behavioral health</a:t>
            </a:r>
          </a:p>
          <a:p>
            <a:pPr marL="0" indent="0">
              <a:buNone/>
              <a:defRPr/>
            </a:pPr>
            <a:endParaRPr lang="en-US" sz="3100" dirty="0" smtClean="0">
              <a:latin typeface="Palatino Linotype" pitchFamily="18" charset="0"/>
            </a:endParaRPr>
          </a:p>
          <a:p>
            <a:pPr>
              <a:buNone/>
              <a:defRPr/>
            </a:pP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329509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3350" cy="9906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Palatino Linotype" pitchFamily="18" charset="0"/>
              </a:rPr>
              <a:t>Responses to the Challenge-Eyes on the Prize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848600" cy="4910919"/>
          </a:xfrm>
          <a:ln w="38100">
            <a:noFill/>
          </a:ln>
        </p:spPr>
        <p:txBody>
          <a:bodyPr>
            <a:normAutofit fontScale="62500" lnSpcReduction="20000"/>
          </a:bodyPr>
          <a:lstStyle/>
          <a:p>
            <a:endParaRPr lang="en-US" sz="1700" b="1" dirty="0">
              <a:latin typeface="Palatino Linotype" pitchFamily="18" charset="0"/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3300" b="1" dirty="0" smtClean="0">
                <a:solidFill>
                  <a:schemeClr val="tx1"/>
                </a:solidFill>
                <a:latin typeface="Palatino Linotype" pitchFamily="18" charset="0"/>
              </a:rPr>
              <a:t>Focus on rebalancing – reducing reliance on facility based programs</a:t>
            </a:r>
          </a:p>
          <a:p>
            <a:pPr marL="925830" lvl="1" indent="-514350">
              <a:buFont typeface="+mj-lt"/>
              <a:buAutoNum type="arabicPeriod"/>
            </a:pPr>
            <a:endParaRPr lang="en-US" sz="3300" b="1" dirty="0">
              <a:latin typeface="Palatino Linotype" pitchFamily="18" charset="0"/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3300" b="1" dirty="0" smtClean="0">
                <a:latin typeface="Palatino Linotype" pitchFamily="18" charset="0"/>
              </a:rPr>
              <a:t>Focus on sustainability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b="1" dirty="0" smtClean="0">
                <a:latin typeface="Palatino Linotype" pitchFamily="18" charset="0"/>
              </a:rPr>
              <a:t>Supporting families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b="1" dirty="0" smtClean="0">
                <a:latin typeface="Palatino Linotype" pitchFamily="18" charset="0"/>
              </a:rPr>
              <a:t>Getting people a job</a:t>
            </a:r>
          </a:p>
          <a:p>
            <a:pPr lvl="3">
              <a:buFont typeface="Wingdings" pitchFamily="2" charset="2"/>
              <a:buChar char="§"/>
            </a:pPr>
            <a:r>
              <a:rPr lang="en-US" sz="2800" b="1" dirty="0" smtClean="0">
                <a:latin typeface="Palatino Linotype" pitchFamily="18" charset="0"/>
              </a:rPr>
              <a:t>Looking at new ways to support people at home and in communities</a:t>
            </a:r>
          </a:p>
          <a:p>
            <a:pPr marL="1200150" lvl="2" indent="-514350">
              <a:buFont typeface="+mj-lt"/>
              <a:buAutoNum type="arabicPeriod"/>
            </a:pPr>
            <a:endParaRPr lang="en-US" sz="3000" b="1" dirty="0" smtClean="0">
              <a:latin typeface="Palatino Linotype" pitchFamily="18" charset="0"/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3300" b="1" dirty="0" smtClean="0">
                <a:latin typeface="Palatino Linotype" pitchFamily="18" charset="0"/>
              </a:rPr>
              <a:t>Focus on </a:t>
            </a:r>
            <a:r>
              <a:rPr lang="en-US" sz="2900" b="1" dirty="0">
                <a:latin typeface="Palatino Linotype" pitchFamily="18" charset="0"/>
              </a:rPr>
              <a:t>i</a:t>
            </a:r>
            <a:r>
              <a:rPr lang="en-US" sz="2900" b="1" dirty="0" smtClean="0">
                <a:latin typeface="Palatino Linotype" pitchFamily="18" charset="0"/>
              </a:rPr>
              <a:t>ndividual </a:t>
            </a:r>
            <a:r>
              <a:rPr lang="en-US" sz="2900" b="1" dirty="0">
                <a:latin typeface="Palatino Linotype" pitchFamily="18" charset="0"/>
              </a:rPr>
              <a:t>b</a:t>
            </a:r>
            <a:r>
              <a:rPr lang="en-US" sz="2900" b="1" dirty="0" smtClean="0">
                <a:latin typeface="Palatino Linotype" pitchFamily="18" charset="0"/>
              </a:rPr>
              <a:t>udget allocations, consumer self direction, etc.</a:t>
            </a:r>
          </a:p>
          <a:p>
            <a:pPr marL="411480" lvl="1" indent="0">
              <a:buNone/>
            </a:pPr>
            <a:endParaRPr lang="en-US" sz="3300" b="1" dirty="0">
              <a:latin typeface="Palatino Linotype" pitchFamily="18" charset="0"/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3300" b="1" dirty="0" smtClean="0">
                <a:latin typeface="Palatino Linotype" pitchFamily="18" charset="0"/>
              </a:rPr>
              <a:t>Managed care</a:t>
            </a:r>
          </a:p>
          <a:p>
            <a:pPr marL="1191006" lvl="2" indent="-514350">
              <a:buFont typeface="Wingdings" pitchFamily="2" charset="2"/>
              <a:buChar char="§"/>
            </a:pPr>
            <a:r>
              <a:rPr lang="en-US" sz="2900" b="1" dirty="0" smtClean="0">
                <a:latin typeface="Palatino Linotype" pitchFamily="18" charset="0"/>
              </a:rPr>
              <a:t>Keep the values, outcomes, identity and community- support more people well.</a:t>
            </a:r>
          </a:p>
          <a:p>
            <a:pPr marL="925830" lvl="1" indent="-514350">
              <a:buFont typeface="+mj-lt"/>
              <a:buAutoNum type="arabicPeriod"/>
            </a:pPr>
            <a:endParaRPr lang="en-US" sz="3300" b="1" dirty="0" smtClean="0">
              <a:latin typeface="Palatino Linotype" pitchFamily="18" charset="0"/>
            </a:endParaRPr>
          </a:p>
          <a:p>
            <a:pPr marL="297180" lvl="1" indent="0">
              <a:buNone/>
            </a:pPr>
            <a:endParaRPr lang="en-US" sz="3400" b="1" dirty="0">
              <a:latin typeface="Palatino Linotyp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32273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Palatino Linotype" pitchFamily="18" charset="0"/>
              </a:rPr>
              <a:t>Are We Ready for the New World?</a:t>
            </a:r>
            <a:endParaRPr lang="en-US" sz="3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924800" cy="41533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latin typeface="Palatino Linotype" pitchFamily="18" charset="0"/>
              </a:rPr>
              <a:t>Can we start early and continue on the journey with people – life planning changes more frequently for all of us?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Palatino Linotype" pitchFamily="18" charset="0"/>
              </a:rPr>
              <a:t>Can we assume community in all we do?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Palatino Linotype" pitchFamily="18" charset="0"/>
              </a:rPr>
              <a:t>Can we become nimble in helping people navigate the community- the public system- our own communities?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Palatino Linotype" pitchFamily="18" charset="0"/>
              </a:rPr>
              <a:t>Can we support everyone in learning new skills? The law according to community, compliance according to community, the world according to community.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Palatino Linotype" pitchFamily="18" charset="0"/>
              </a:rPr>
              <a:t>Compliance is important- and helping people get a life is the core of the work.</a:t>
            </a:r>
          </a:p>
          <a:p>
            <a:pPr marL="68580" indent="0">
              <a:lnSpc>
                <a:spcPct val="150000"/>
              </a:lnSpc>
              <a:buNone/>
            </a:pP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175516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Christopher Says “Yes!” and A. Says Keep Working at It..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1" y="1676401"/>
            <a:ext cx="2133600" cy="3048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First job starts this summer!  </a:t>
            </a:r>
          </a:p>
          <a:p>
            <a:r>
              <a:rPr lang="en-US" sz="2000" dirty="0" smtClean="0"/>
              <a:t>Supported with integrated acute, long term care services specific to dd.  Family support is more than respite. </a:t>
            </a:r>
          </a:p>
          <a:p>
            <a:r>
              <a:rPr lang="en-US" sz="2000" dirty="0" smtClean="0"/>
              <a:t>No residential any time soon. 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2" y="4114800"/>
            <a:ext cx="1524000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8831" y="4648200"/>
            <a:ext cx="3505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Lives with his family- integrated acute, long term and behavioral supports.  Hourly habilitation, behavior support, community inclusion.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276367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0" y="3330789"/>
            <a:ext cx="9144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100" b="1" dirty="0">
                <a:solidFill>
                  <a:srgbClr val="23497D"/>
                </a:solidFill>
                <a:latin typeface="Palatino Linotype" pitchFamily="18" charset="0"/>
              </a:rPr>
              <a:t> </a:t>
            </a:r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4251325" y="5446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endParaRPr lang="en-US" sz="1800" dirty="0">
              <a:latin typeface="Arial" pitchFamily="34" charset="0"/>
            </a:endParaRPr>
          </a:p>
        </p:txBody>
      </p:sp>
      <p:pic>
        <p:nvPicPr>
          <p:cNvPr id="71686" name="Picture 5" descr="j02869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4114800"/>
            <a:ext cx="18002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b="1" dirty="0" smtClean="0">
              <a:solidFill>
                <a:srgbClr val="23497D"/>
              </a:solidFill>
              <a:latin typeface="Palatino Linotype" pitchFamily="18" charset="0"/>
            </a:endParaRPr>
          </a:p>
          <a:p>
            <a:pPr algn="ctr"/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</a:rPr>
              <a:t>Thank you!</a:t>
            </a:r>
          </a:p>
          <a:p>
            <a:pPr algn="ctr"/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</a:rPr>
              <a:t>Barbara Brent</a:t>
            </a:r>
            <a:endParaRPr lang="en-US" b="1" dirty="0">
              <a:solidFill>
                <a:srgbClr val="23497D"/>
              </a:solidFill>
              <a:latin typeface="Palatino Linotype" pitchFamily="18" charset="0"/>
            </a:endParaRPr>
          </a:p>
          <a:p>
            <a:pPr algn="ctr"/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</a:rPr>
              <a:t>National </a:t>
            </a:r>
            <a:r>
              <a:rPr lang="en-US" b="1" dirty="0">
                <a:solidFill>
                  <a:srgbClr val="23497D"/>
                </a:solidFill>
                <a:latin typeface="Palatino Linotype" pitchFamily="18" charset="0"/>
              </a:rPr>
              <a:t>Association of State Directors of Developmental Disabilities </a:t>
            </a:r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</a:rPr>
              <a:t>Services</a:t>
            </a:r>
          </a:p>
          <a:p>
            <a:pPr algn="ctr"/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  <a:hlinkClick r:id="rId4"/>
              </a:rPr>
              <a:t>bbrent@nasddds.org</a:t>
            </a:r>
            <a:endParaRPr lang="en-US" b="1" dirty="0" smtClean="0">
              <a:solidFill>
                <a:srgbClr val="23497D"/>
              </a:solidFill>
              <a:latin typeface="Palatino Linotype" pitchFamily="18" charset="0"/>
            </a:endParaRPr>
          </a:p>
          <a:p>
            <a:pPr algn="ctr"/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</a:rPr>
              <a:t>Direct </a:t>
            </a:r>
            <a:r>
              <a:rPr lang="en-US" b="1" dirty="0">
                <a:solidFill>
                  <a:srgbClr val="23497D"/>
                </a:solidFill>
                <a:latin typeface="Palatino Linotype" pitchFamily="18" charset="0"/>
              </a:rPr>
              <a:t>Line: 703-896-0043</a:t>
            </a:r>
          </a:p>
          <a:p>
            <a:pPr algn="ctr"/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</a:rPr>
              <a:t>Web </a:t>
            </a:r>
            <a:r>
              <a:rPr lang="en-US" b="1" dirty="0">
                <a:solidFill>
                  <a:srgbClr val="23497D"/>
                </a:solidFill>
                <a:latin typeface="Palatino Linotype" pitchFamily="18" charset="0"/>
              </a:rPr>
              <a:t>Site: </a:t>
            </a:r>
            <a:r>
              <a:rPr lang="en-US" b="1" dirty="0">
                <a:solidFill>
                  <a:srgbClr val="23497D"/>
                </a:solidFill>
                <a:latin typeface="Palatino Linotype" pitchFamily="18" charset="0"/>
                <a:hlinkClick r:id="rId5"/>
              </a:rPr>
              <a:t>http://</a:t>
            </a:r>
            <a:r>
              <a:rPr lang="en-US" b="1" dirty="0" smtClean="0">
                <a:solidFill>
                  <a:srgbClr val="23497D"/>
                </a:solidFill>
                <a:latin typeface="Palatino Linotype" pitchFamily="18" charset="0"/>
                <a:hlinkClick r:id="rId5"/>
              </a:rPr>
              <a:t>www.nasddds.org</a:t>
            </a:r>
            <a:endParaRPr lang="en-US" b="1" dirty="0" smtClean="0">
              <a:solidFill>
                <a:srgbClr val="23497D"/>
              </a:solidFill>
              <a:latin typeface="Palatino Linotype" pitchFamily="18" charset="0"/>
            </a:endParaRPr>
          </a:p>
          <a:p>
            <a:pPr algn="ctr"/>
            <a:endParaRPr lang="en-US" b="1" dirty="0">
              <a:solidFill>
                <a:srgbClr val="23497D"/>
              </a:solidFill>
              <a:latin typeface="Palatino Linotype" pitchFamily="18" charset="0"/>
            </a:endParaRPr>
          </a:p>
          <a:p>
            <a:pPr algn="ctr"/>
            <a:endParaRPr lang="en-US" b="1" dirty="0">
              <a:solidFill>
                <a:srgbClr val="23497D"/>
              </a:solidFill>
              <a:latin typeface="Palatino Linotype" pitchFamily="18" charset="0"/>
            </a:endParaRPr>
          </a:p>
          <a:p>
            <a:pPr algn="ctr"/>
            <a:endParaRPr lang="en-US" b="1" dirty="0">
              <a:solidFill>
                <a:srgbClr val="23497D"/>
              </a:solidFill>
              <a:latin typeface="Palatino Linotype" pitchFamily="18" charset="0"/>
            </a:endParaRPr>
          </a:p>
          <a:p>
            <a:pPr algn="ctr"/>
            <a:endParaRPr lang="en-US" b="1" dirty="0">
              <a:solidFill>
                <a:srgbClr val="23497D"/>
              </a:solidFill>
              <a:latin typeface="Palatino Linotype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113391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58934">
            <a:off x="1287099" y="972172"/>
            <a:ext cx="2782379" cy="1846002"/>
          </a:xfrm>
          <a:prstGeom prst="rect">
            <a:avLst/>
          </a:prstGeom>
          <a:noFill/>
          <a:ln w="7620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2505" y="771451"/>
            <a:ext cx="1725613" cy="259080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4381651"/>
            <a:ext cx="2286000" cy="152474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56008">
            <a:off x="1041748" y="4321851"/>
            <a:ext cx="1471886" cy="220610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1" y="4846304"/>
            <a:ext cx="2286000" cy="14478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8" descr="manWomanWithFrui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980980">
            <a:off x="5603437" y="3492916"/>
            <a:ext cx="2103614" cy="1543050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adult%20residential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9989" y="2169483"/>
            <a:ext cx="2577287" cy="1488434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untitled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843770">
            <a:off x="5585427" y="661929"/>
            <a:ext cx="2057400" cy="15430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89290">
            <a:off x="584496" y="2237646"/>
            <a:ext cx="2190750" cy="2190750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02982">
            <a:off x="3095799" y="2838967"/>
            <a:ext cx="2482562" cy="158527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519" y="388110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WORK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518" y="4381651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PLAY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36060" y="341968"/>
            <a:ext cx="457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FRIENDS</a:t>
            </a:r>
            <a:endParaRPr lang="en-US" sz="2400" b="1" dirty="0">
              <a:latin typeface="Palatino Linotype" pitchFamily="18" charset="0"/>
            </a:endParaRPr>
          </a:p>
        </p:txBody>
      </p:sp>
      <p:pic>
        <p:nvPicPr>
          <p:cNvPr id="22" name="Picture 14" descr="Picture1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40440">
            <a:off x="6109724" y="4789358"/>
            <a:ext cx="1905000" cy="1839913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76200"/>
            <a:ext cx="3505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Palatino Linotype" pitchFamily="18" charset="0"/>
              </a:rPr>
              <a:t>This…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17096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Budget Shortfalls are Improving </a:t>
            </a:r>
            <a:r>
              <a:rPr lang="en-US" i="1" dirty="0" smtClean="0"/>
              <a:t>but,…</a:t>
            </a:r>
            <a:endParaRPr lang="en-US" i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0850" y="1873258"/>
            <a:ext cx="4038600" cy="4623816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806952"/>
          </a:xfrm>
        </p:spPr>
        <p:txBody>
          <a:bodyPr/>
          <a:lstStyle/>
          <a:p>
            <a:pPr marL="118872" indent="0">
              <a:buNone/>
            </a:pP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064266"/>
            <a:ext cx="4286250" cy="4336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28600" y="16002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Palatino Linotype" pitchFamily="18" charset="0"/>
              </a:rPr>
              <a:t>Growth of 8.3% per Year Would not Restore Losses from Recession Until Fiscal Year 2019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1969532"/>
            <a:ext cx="8686800" cy="240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209801"/>
            <a:ext cx="3695256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425076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Shifting Medicaid Environment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New State Plan Service Options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1915(i) HCBS state plan option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1915(k) Community first Choice Option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Balancing Incentive Program stimulate access to community supports, MFP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CMS efforts to define community settings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Broadened use of capped support waivers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Focus on Medicaid-Medicare dual eligibles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Palatino Linotype" pitchFamily="18" charset="0"/>
              </a:rPr>
              <a:t>Affordable Care Act: health homes, accountable care organizations, etc.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70537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228600"/>
            <a:ext cx="6477000" cy="904027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rgbClr val="080808"/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600" b="1" dirty="0" smtClean="0">
                <a:solidFill>
                  <a:schemeClr val="tx1"/>
                </a:solidFill>
                <a:latin typeface="Palatino Linotype" pitchFamily="18" charset="0"/>
              </a:rPr>
              <a:t>Confronting the “Brutal Truth”- Then Moving Forward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7451725" y="6132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784725" y="54752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800" dirty="0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784725" y="17414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800" dirty="0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5546725" y="2246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6080125" y="20177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        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4408487" y="1759693"/>
            <a:ext cx="264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317750" y="4441371"/>
            <a:ext cx="5118100" cy="650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sz="900" b="1" dirty="0" smtClean="0">
              <a:latin typeface="Palatino Linotype" pitchFamily="18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1700" b="1" dirty="0" smtClean="0">
                <a:latin typeface="Palatino Linotype" pitchFamily="18" charset="0"/>
              </a:rPr>
              <a:t>         	          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1700" b="1" dirty="0">
              <a:latin typeface="Palatino Linotype" pitchFamily="18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1700" b="1" dirty="0" smtClean="0">
                <a:latin typeface="Palatino Linotype" pitchFamily="18" charset="0"/>
              </a:rPr>
              <a:t>The Waiting List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42109" y="1360634"/>
            <a:ext cx="3751281" cy="54740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sz="1600" b="1" dirty="0" smtClean="0">
              <a:solidFill>
                <a:srgbClr val="003366"/>
              </a:solidFill>
              <a:latin typeface="Palatino Linotype" pitchFamily="18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1600" b="1" dirty="0">
                <a:solidFill>
                  <a:srgbClr val="003366"/>
                </a:solidFill>
                <a:latin typeface="Palatino Linotype" pitchFamily="18" charset="0"/>
              </a:rPr>
              <a:t> </a:t>
            </a:r>
            <a:r>
              <a:rPr lang="en-US" sz="1600" b="1" dirty="0" smtClean="0">
                <a:solidFill>
                  <a:srgbClr val="003366"/>
                </a:solidFill>
                <a:latin typeface="Palatino Linotype" pitchFamily="18" charset="0"/>
              </a:rPr>
              <a:t>Growth in public funding will slow 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 flipV="1">
            <a:off x="3969771" y="1634336"/>
            <a:ext cx="4694804" cy="3833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sz="1400" b="1" dirty="0" smtClean="0">
              <a:solidFill>
                <a:srgbClr val="003366"/>
              </a:solidFill>
              <a:latin typeface="Palatino Linotype" pitchFamily="18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1400" b="1" dirty="0" smtClean="0">
                <a:solidFill>
                  <a:srgbClr val="003366"/>
                </a:solidFill>
                <a:latin typeface="Palatino Linotype" pitchFamily="18" charset="0"/>
              </a:rPr>
              <a:t>   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46941"/>
              </p:ext>
            </p:extLst>
          </p:nvPr>
        </p:nvGraphicFramePr>
        <p:xfrm>
          <a:off x="2679133" y="5031921"/>
          <a:ext cx="4211184" cy="11005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03728"/>
                <a:gridCol w="1605896"/>
                <a:gridCol w="1201560"/>
              </a:tblGrid>
              <a:tr h="59262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Waiting</a:t>
                      </a: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For Services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Residential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Capacity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Growth Needed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96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155,059   Lakin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240,000 Kaiser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466,809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24.6%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61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89078663"/>
              </p:ext>
            </p:extLst>
          </p:nvPr>
        </p:nvGraphicFramePr>
        <p:xfrm>
          <a:off x="4311300" y="2170401"/>
          <a:ext cx="4229800" cy="239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8" name="Chart" r:id="rId5" imgW="3905402" imgH="2000402" progId="Excel.Sheet.8">
                  <p:embed/>
                </p:oleObj>
              </mc:Choice>
              <mc:Fallback>
                <p:oleObj name="Chart" r:id="rId5" imgW="3905402" imgH="2000402" progId="Excel.Sheet.8">
                  <p:embed/>
                  <p:pic>
                    <p:nvPicPr>
                      <p:cNvPr id="0" name="Picture 10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300" y="2170401"/>
                        <a:ext cx="4229800" cy="239508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>
          <a:xfrm rot="10800000" flipV="1">
            <a:off x="4342720" y="1634337"/>
            <a:ext cx="4694804" cy="3833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en-US" sz="1600" b="1" dirty="0" smtClean="0">
                <a:solidFill>
                  <a:srgbClr val="003366"/>
                </a:solidFill>
                <a:latin typeface="Palatino Linotype" pitchFamily="18" charset="0"/>
              </a:rPr>
              <a:t>Workforce will not be able to keep up with demand</a:t>
            </a:r>
            <a:endParaRPr lang="en-US" sz="1600" b="1" dirty="0">
              <a:solidFill>
                <a:srgbClr val="003366"/>
              </a:solidFill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33535"/>
            <a:ext cx="4572000" cy="3416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b="1" dirty="0">
              <a:solidFill>
                <a:srgbClr val="003366"/>
              </a:solidFill>
              <a:latin typeface="Palatino Linotype" pitchFamily="18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452" y="2126405"/>
            <a:ext cx="2567158" cy="268729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NASDDDS National Association of State Directors of Developmental Disabilities Services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71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53350" cy="9906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Palatino Linotype" pitchFamily="18" charset="0"/>
              </a:rPr>
              <a:t>State Responses to the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66080"/>
            <a:ext cx="7848600" cy="4910919"/>
          </a:xfrm>
          <a:ln w="38100">
            <a:noFill/>
          </a:ln>
        </p:spPr>
        <p:txBody>
          <a:bodyPr>
            <a:normAutofit/>
          </a:bodyPr>
          <a:lstStyle/>
          <a:p>
            <a:r>
              <a:rPr lang="en-US" sz="2000" dirty="0" smtClean="0">
                <a:latin typeface="Palatino Linotype" pitchFamily="18" charset="0"/>
              </a:rPr>
              <a:t>In the worst times, service reductions and rate reductions</a:t>
            </a:r>
          </a:p>
          <a:p>
            <a:r>
              <a:rPr lang="en-US" sz="2000" dirty="0" smtClean="0">
                <a:latin typeface="Palatino Linotype" pitchFamily="18" charset="0"/>
              </a:rPr>
              <a:t>When there is time for thought: </a:t>
            </a:r>
            <a:endParaRPr lang="en-US" sz="2000" dirty="0">
              <a:latin typeface="Palatino Linotype" pitchFamily="18" charset="0"/>
            </a:endParaRPr>
          </a:p>
          <a:p>
            <a:pPr marL="1200150" lvl="2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Palatino Linotype" pitchFamily="18" charset="0"/>
              </a:rPr>
              <a:t>Focus on rebalancing</a:t>
            </a:r>
          </a:p>
          <a:p>
            <a:pPr marL="1200150" lvl="2" indent="-514350">
              <a:buFont typeface="+mj-lt"/>
              <a:buAutoNum type="arabicPeriod"/>
            </a:pPr>
            <a:r>
              <a:rPr lang="en-US" sz="1800" dirty="0" smtClean="0">
                <a:latin typeface="Palatino Linotype" pitchFamily="18" charset="0"/>
              </a:rPr>
              <a:t>Focus on sustainability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 smtClean="0">
                <a:latin typeface="Palatino Linotype" pitchFamily="18" charset="0"/>
              </a:rPr>
              <a:t>Supporting Families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 smtClean="0">
                <a:latin typeface="Palatino Linotype" pitchFamily="18" charset="0"/>
              </a:rPr>
              <a:t>Getting people a job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 smtClean="0">
                <a:latin typeface="Palatino Linotype" pitchFamily="18" charset="0"/>
              </a:rPr>
              <a:t>Looking beyond residential- or a different kind of residential</a:t>
            </a:r>
          </a:p>
          <a:p>
            <a:pPr marL="1282446" lvl="2" indent="-514350">
              <a:buFont typeface="+mj-lt"/>
              <a:buAutoNum type="arabicPeriod"/>
            </a:pPr>
            <a:r>
              <a:rPr lang="en-US" sz="1800" dirty="0" smtClean="0">
                <a:latin typeface="Palatino Linotype" pitchFamily="18" charset="0"/>
              </a:rPr>
              <a:t>Focus on Equity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 smtClean="0">
                <a:latin typeface="Palatino Linotype" pitchFamily="18" charset="0"/>
              </a:rPr>
              <a:t>Individual Budget Allocation-with full self determination or allocations to leverage</a:t>
            </a:r>
          </a:p>
          <a:p>
            <a:pPr lvl="4">
              <a:buFont typeface="Wingdings" pitchFamily="2" charset="2"/>
              <a:buChar char="§"/>
            </a:pPr>
            <a:r>
              <a:rPr lang="en-US" sz="1800" dirty="0" smtClean="0">
                <a:latin typeface="Palatino Linotype" pitchFamily="18" charset="0"/>
              </a:rPr>
              <a:t>Fair and equitable rates</a:t>
            </a:r>
          </a:p>
          <a:p>
            <a:pPr marL="1328166" lvl="2" indent="-514350">
              <a:buFont typeface="+mj-lt"/>
              <a:buAutoNum type="arabicPeriod"/>
            </a:pPr>
            <a:r>
              <a:rPr lang="en-US" sz="1800" dirty="0" smtClean="0">
                <a:latin typeface="Palatino Linotype" pitchFamily="18" charset="0"/>
              </a:rPr>
              <a:t>Managed care</a:t>
            </a:r>
          </a:p>
          <a:p>
            <a:pPr marL="1376172" lvl="3" indent="-342900"/>
            <a:r>
              <a:rPr lang="en-US" sz="1800" dirty="0" smtClean="0">
                <a:latin typeface="Palatino Linotype" pitchFamily="18" charset="0"/>
              </a:rPr>
              <a:t>Specific for lifelong disabilities and I/DD specifics (achieved in some states), community, self direction and employment</a:t>
            </a:r>
          </a:p>
          <a:p>
            <a:pPr marL="1328166" lvl="2" indent="-514350"/>
            <a:endParaRPr lang="en-US" sz="1900" dirty="0" smtClean="0">
              <a:latin typeface="Palatino Linotype" pitchFamily="18" charset="0"/>
            </a:endParaRPr>
          </a:p>
          <a:p>
            <a:pPr marL="1328166" lvl="2" indent="-514350"/>
            <a:endParaRPr lang="en-US" sz="1900" dirty="0" smtClean="0">
              <a:latin typeface="Palatino Linotype" pitchFamily="18" charset="0"/>
            </a:endParaRPr>
          </a:p>
          <a:p>
            <a:pPr marL="1328166" lvl="2" indent="-514350">
              <a:buFont typeface="+mj-lt"/>
              <a:buAutoNum type="arabicPeriod"/>
            </a:pPr>
            <a:endParaRPr lang="en-US" sz="2200" b="1" dirty="0" smtClean="0">
              <a:latin typeface="Palatino Linotype" pitchFamily="18" charset="0"/>
            </a:endParaRPr>
          </a:p>
          <a:p>
            <a:pPr marL="1328166" lvl="2" indent="-514350"/>
            <a:endParaRPr lang="en-US" sz="2200" b="1" dirty="0" smtClean="0">
              <a:latin typeface="Palatino Linotype" pitchFamily="18" charset="0"/>
            </a:endParaRPr>
          </a:p>
          <a:p>
            <a:pPr marL="1328166" lvl="2" indent="-514350"/>
            <a:endParaRPr lang="en-US" b="1" dirty="0" smtClean="0">
              <a:latin typeface="Palatino Linotype" pitchFamily="18" charset="0"/>
            </a:endParaRPr>
          </a:p>
          <a:p>
            <a:pPr marL="1200150" lvl="2" indent="-514350">
              <a:buFont typeface="+mj-lt"/>
              <a:buAutoNum type="arabicPeriod"/>
            </a:pPr>
            <a:endParaRPr lang="en-US" sz="3100" b="1" dirty="0" smtClean="0">
              <a:latin typeface="Palatino Linotype" pitchFamily="18" charset="0"/>
            </a:endParaRPr>
          </a:p>
          <a:p>
            <a:pPr marL="297180" lvl="1" indent="0">
              <a:buNone/>
            </a:pPr>
            <a:endParaRPr lang="en-US" sz="3400" b="1" dirty="0">
              <a:latin typeface="Palatino Linotyp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1632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25538" y="479425"/>
            <a:ext cx="8018462" cy="987425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States are Rebalancing</a:t>
            </a:r>
          </a:p>
        </p:txBody>
      </p:sp>
      <p:pic>
        <p:nvPicPr>
          <p:cNvPr id="4864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2622" y="1618056"/>
            <a:ext cx="6133578" cy="4401744"/>
          </a:xfrm>
          <a:prstGeom prst="rect">
            <a:avLst/>
          </a:prstGeom>
          <a:solidFill>
            <a:srgbClr val="99CCFF">
              <a:alpha val="6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7150" cmpd="thinThick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6411" name="Picture 8" descr="MCj043423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6933" y="5350893"/>
            <a:ext cx="1369391" cy="108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C:\Users\MarthaChas\AppData\Local\Microsoft\Windows\Temporary Internet Files\Content.IE5\D4KH90Q2\MCBL00152_0000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368" y="1618056"/>
            <a:ext cx="1410222" cy="88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58233" y="4800198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@29,000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     2011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16200000">
            <a:off x="7041104" y="4818563"/>
            <a:ext cx="457201" cy="1523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20368" y="5590691"/>
            <a:ext cx="1939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0" dirty="0">
                <a:latin typeface="Arial" pitchFamily="34" charset="0"/>
              </a:rPr>
              <a:t>Source: UMN RTC/ICI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1569333973"/>
      </p:ext>
    </p:extLst>
  </p:cSld>
  <p:clrMapOvr>
    <a:masterClrMapping/>
  </p:clrMapOvr>
  <p:transition xmlns:p14="http://schemas.microsoft.com/office/powerpoint/2010/main" advTm="17625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2253390"/>
            <a:ext cx="17526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2366569"/>
            <a:ext cx="3851228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53050" y="1791725"/>
            <a:ext cx="3086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12 </a:t>
            </a:r>
            <a:r>
              <a:rPr lang="en-US" b="1" dirty="0">
                <a:latin typeface="Palatino Linotype" pitchFamily="18" charset="0"/>
              </a:rPr>
              <a:t>States Have No Public </a:t>
            </a:r>
            <a:endParaRPr lang="en-US" b="1" dirty="0" smtClean="0">
              <a:latin typeface="Palatino Linotype" pitchFamily="18" charset="0"/>
            </a:endParaRPr>
          </a:p>
          <a:p>
            <a:r>
              <a:rPr lang="en-US" b="1" dirty="0" smtClean="0">
                <a:latin typeface="Palatino Linotype" pitchFamily="18" charset="0"/>
              </a:rPr>
              <a:t>Institutions </a:t>
            </a:r>
            <a:r>
              <a:rPr lang="en-US" b="1" dirty="0">
                <a:latin typeface="Palatino Linotype" pitchFamily="18" charset="0"/>
              </a:rPr>
              <a:t>&gt;16</a:t>
            </a:r>
            <a:br>
              <a:rPr lang="en-US" b="1" dirty="0">
                <a:latin typeface="Palatino Linotype" pitchFamily="18" charset="0"/>
              </a:rPr>
            </a:b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380697"/>
              </p:ext>
            </p:extLst>
          </p:nvPr>
        </p:nvGraphicFramePr>
        <p:xfrm>
          <a:off x="723956" y="1821966"/>
          <a:ext cx="3912871" cy="423245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9634"/>
                <a:gridCol w="966805"/>
                <a:gridCol w="1515548"/>
                <a:gridCol w="1060884"/>
              </a:tblGrid>
              <a:tr h="883317">
                <a:tc gridSpan="2">
                  <a:txBody>
                    <a:bodyPr/>
                    <a:lstStyle/>
                    <a:p>
                      <a:pPr marL="1143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Closure Date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State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General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Population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112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New Hampshire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1,315,000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422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District of Columbia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582,000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11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Vermont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624,000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23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Rhode Island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1,068,000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506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Maine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1,322,000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97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Alaska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670,000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271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New Mexico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1,955,000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56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West Virginia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1,818,000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44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1999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Hawaii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1,285,000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Oregon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3,641,000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Michigan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10,079,985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422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Alabama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4,779,736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4604" y="6173786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Palatino Linotype" pitchFamily="18" charset="0"/>
              </a:rPr>
              <a:t>UMinn RISP Rpt. 2010</a:t>
            </a:r>
            <a:endParaRPr lang="en-US" sz="1200" b="1" dirty="0">
              <a:latin typeface="Palatino Linotype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591935" y="479064"/>
            <a:ext cx="8018665" cy="987425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States are Rebalancing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NASDDDS</a:t>
            </a:r>
            <a:br>
              <a:rPr lang="en-US" dirty="0" smtClean="0"/>
            </a:br>
            <a:r>
              <a:rPr lang="en-US" sz="1300" b="0" dirty="0" smtClean="0"/>
              <a:t>National Association of State Directors of Developmental Disabilities Services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6103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scade">
  <a:themeElements>
    <a:clrScheme name="Cascade 1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FF3300"/>
      </a:accent1>
      <a:accent2>
        <a:srgbClr val="666699"/>
      </a:accent2>
      <a:accent3>
        <a:srgbClr val="AAAAAA"/>
      </a:accent3>
      <a:accent4>
        <a:srgbClr val="DADADA"/>
      </a:accent4>
      <a:accent5>
        <a:srgbClr val="FFADAA"/>
      </a:accent5>
      <a:accent6>
        <a:srgbClr val="5C5C8A"/>
      </a:accent6>
      <a:hlink>
        <a:srgbClr val="FFFF99"/>
      </a:hlink>
      <a:folHlink>
        <a:srgbClr val="FF99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scade 1">
    <a:dk1>
      <a:srgbClr val="C0C0C0"/>
    </a:dk1>
    <a:lt1>
      <a:srgbClr val="FFFFFF"/>
    </a:lt1>
    <a:dk2>
      <a:srgbClr val="000000"/>
    </a:dk2>
    <a:lt2>
      <a:srgbClr val="FFFFFF"/>
    </a:lt2>
    <a:accent1>
      <a:srgbClr val="FF3300"/>
    </a:accent1>
    <a:accent2>
      <a:srgbClr val="666699"/>
    </a:accent2>
    <a:accent3>
      <a:srgbClr val="AAAAAA"/>
    </a:accent3>
    <a:accent4>
      <a:srgbClr val="DADADA"/>
    </a:accent4>
    <a:accent5>
      <a:srgbClr val="FFADAA"/>
    </a:accent5>
    <a:accent6>
      <a:srgbClr val="5C5C8A"/>
    </a:accent6>
    <a:hlink>
      <a:srgbClr val="FFFF99"/>
    </a:hlink>
    <a:folHlink>
      <a:srgbClr val="FF9900"/>
    </a:folHlink>
  </a:clrScheme>
  <a:fontScheme name="Urban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5546</TotalTime>
  <Words>1582</Words>
  <Application>Microsoft Macintosh PowerPoint</Application>
  <PresentationFormat>On-screen Show (4:3)</PresentationFormat>
  <Paragraphs>443</Paragraphs>
  <Slides>25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Cascade</vt:lpstr>
      <vt:lpstr>Module</vt:lpstr>
      <vt:lpstr>Chart</vt:lpstr>
      <vt:lpstr>Moving Forward Supporting People With Disabilities and Their Families</vt:lpstr>
      <vt:lpstr>We Have Made Great Progress From  This……</vt:lpstr>
      <vt:lpstr>PowerPoint Presentation</vt:lpstr>
      <vt:lpstr>State Budget Shortfalls are Improving but,…</vt:lpstr>
      <vt:lpstr>Shifting Medicaid Environment</vt:lpstr>
      <vt:lpstr>Confronting the “Brutal Truth”- Then Moving Forward</vt:lpstr>
      <vt:lpstr>State Responses to the Challenge</vt:lpstr>
      <vt:lpstr>States are Rebalancing</vt:lpstr>
      <vt:lpstr>States are Rebalancing</vt:lpstr>
      <vt:lpstr>PowerPoint Presentation</vt:lpstr>
      <vt:lpstr>Thinking for the Long Term About Cost </vt:lpstr>
      <vt:lpstr>PowerPoint Presentation</vt:lpstr>
      <vt:lpstr>PowerPoint Presentation</vt:lpstr>
      <vt:lpstr>Sustainability Means Supporting Families</vt:lpstr>
      <vt:lpstr>Attorneys: Supporting Your Client </vt:lpstr>
      <vt:lpstr>Supporting Family Caregivers</vt:lpstr>
      <vt:lpstr>States are Focusing on Employment </vt:lpstr>
      <vt:lpstr>PowerPoint Presentation</vt:lpstr>
      <vt:lpstr>Searching for Equity and Fairness –And Self Direction! Individual Allocations with Consumer-Directed Options </vt:lpstr>
      <vt:lpstr>Managed Care Brings Opportunities</vt:lpstr>
      <vt:lpstr>Medicaid Managed Long Term Care -does not include all the states that have acute managed care</vt:lpstr>
      <vt:lpstr>Responses to the Challenge-Eyes on the Prize</vt:lpstr>
      <vt:lpstr>Are We Ready for the New World?</vt:lpstr>
      <vt:lpstr>Christopher Says “Yes!” and A. Says Keep Working at It..</vt:lpstr>
      <vt:lpstr>PowerPoint Presentation</vt:lpstr>
    </vt:vector>
  </TitlesOfParts>
  <Company>nasddds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katherine karol snyder</dc:creator>
  <cp:lastModifiedBy>Odin Wortman</cp:lastModifiedBy>
  <cp:revision>614</cp:revision>
  <cp:lastPrinted>2012-05-17T22:00:10Z</cp:lastPrinted>
  <dcterms:created xsi:type="dcterms:W3CDTF">2009-06-03T14:50:59Z</dcterms:created>
  <dcterms:modified xsi:type="dcterms:W3CDTF">2015-03-26T18:56:31Z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