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6" r:id="rId1"/>
    <p:sldMasterId id="2147483699" r:id="rId2"/>
  </p:sldMasterIdLst>
  <p:notesMasterIdLst>
    <p:notesMasterId r:id="rId20"/>
  </p:notesMasterIdLst>
  <p:handoutMasterIdLst>
    <p:handoutMasterId r:id="rId21"/>
  </p:handoutMasterIdLst>
  <p:sldIdLst>
    <p:sldId id="264" r:id="rId3"/>
    <p:sldId id="464" r:id="rId4"/>
    <p:sldId id="465" r:id="rId5"/>
    <p:sldId id="524" r:id="rId6"/>
    <p:sldId id="277" r:id="rId7"/>
    <p:sldId id="296" r:id="rId8"/>
    <p:sldId id="433" r:id="rId9"/>
    <p:sldId id="462" r:id="rId10"/>
    <p:sldId id="461" r:id="rId11"/>
    <p:sldId id="437" r:id="rId12"/>
    <p:sldId id="434" r:id="rId13"/>
    <p:sldId id="438" r:id="rId14"/>
    <p:sldId id="447" r:id="rId15"/>
    <p:sldId id="441" r:id="rId16"/>
    <p:sldId id="452" r:id="rId17"/>
    <p:sldId id="463" r:id="rId18"/>
    <p:sldId id="312" r:id="rId19"/>
  </p:sldIdLst>
  <p:sldSz cx="9144000" cy="5143500" type="screen16x9"/>
  <p:notesSz cx="7010400" cy="9296400"/>
  <p:custDataLst>
    <p:tags r:id="rId22"/>
  </p:custDataLst>
  <p:defaultTextStyle>
    <a:defPPr marL="0" marR="0" indent="0" algn="l" defTabSz="573969" rtl="0" fontAlgn="auto" latinLnBrk="1"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defRPr>
    </a:defPPr>
    <a:lvl1pPr marL="0" marR="0" indent="0"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3492"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86984"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430477"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573969"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717461"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860953"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004446"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147938"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Wik" initials="AW" lastIdx="7" clrIdx="0"/>
  <p:cmAuthor id="1" name="Lutterman, Ted" initials="TL" lastIdx="3" clrIdx="1"/>
  <p:cmAuthor id="2" name="Ted Lutterman" initials="TL" lastIdx="1" clrIdx="2">
    <p:extLst>
      <p:ext uri="{19B8F6BF-5375-455C-9EA6-DF929625EA0E}">
        <p15:presenceInfo xmlns:p15="http://schemas.microsoft.com/office/powerpoint/2012/main" userId="S::Ted.Lutterman@nri-inc.org::0959bf2e-012f-47d5-8b99-d5ab315479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7" autoAdjust="0"/>
    <p:restoredTop sz="78138" autoAdjust="0"/>
  </p:normalViewPr>
  <p:slideViewPr>
    <p:cSldViewPr>
      <p:cViewPr varScale="1">
        <p:scale>
          <a:sx n="113" d="100"/>
          <a:sy n="113" d="100"/>
        </p:scale>
        <p:origin x="888" y="126"/>
      </p:cViewPr>
      <p:guideLst>
        <p:guide orient="horz" pos="3072"/>
        <p:guide pos="4096"/>
        <p:guide orient="horz" pos="1620"/>
        <p:guide pos="2880"/>
      </p:guideLst>
    </p:cSldViewPr>
  </p:slideViewPr>
  <p:outlineViewPr>
    <p:cViewPr>
      <p:scale>
        <a:sx n="33" d="100"/>
        <a:sy n="33" d="100"/>
      </p:scale>
      <p:origin x="0" y="-18932"/>
    </p:cViewPr>
  </p:outlineViewPr>
  <p:notesTextViewPr>
    <p:cViewPr>
      <p:scale>
        <a:sx n="1" d="1"/>
        <a:sy n="1" d="1"/>
      </p:scale>
      <p:origin x="0" y="0"/>
    </p:cViewPr>
  </p:notesTextViewPr>
  <p:sorterViewPr>
    <p:cViewPr>
      <p:scale>
        <a:sx n="100" d="100"/>
        <a:sy n="100" d="100"/>
      </p:scale>
      <p:origin x="0" y="-2184"/>
    </p:cViewPr>
  </p:sorterViewPr>
  <p:notesViewPr>
    <p:cSldViewPr>
      <p:cViewPr varScale="1">
        <p:scale>
          <a:sx n="82" d="100"/>
          <a:sy n="82" d="100"/>
        </p:scale>
        <p:origin x="-31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Impact Metrics by </a:t>
            </a:r>
          </a:p>
          <a:p>
            <a:pPr>
              <a:defRPr/>
            </a:pPr>
            <a:r>
              <a:rPr lang="en-US" dirty="0"/>
              <a:t>Number of TTI States N=19</a:t>
            </a:r>
          </a:p>
        </c:rich>
      </c:tx>
      <c:layout>
        <c:manualLayout>
          <c:xMode val="edge"/>
          <c:yMode val="edge"/>
          <c:x val="0.20449556665785995"/>
          <c:y val="3.3270016468862185E-2"/>
        </c:manualLayout>
      </c:layout>
      <c:overlay val="0"/>
      <c:spPr>
        <a:noFill/>
        <a:ln>
          <a:noFill/>
        </a:ln>
        <a:effectLst/>
      </c:spPr>
    </c:title>
    <c:autoTitleDeleted val="0"/>
    <c:plotArea>
      <c:layout/>
      <c:pieChart>
        <c:varyColors val="0"/>
        <c:ser>
          <c:idx val="0"/>
          <c:order val="0"/>
          <c:spPr>
            <a:solidFill>
              <a:schemeClr val="accent1"/>
            </a:solidFill>
            <a:ln>
              <a:noFill/>
            </a:ln>
            <a:effectLst>
              <a:outerShdw blurRad="63500" sx="102000" sy="102000" algn="ctr" rotWithShape="0">
                <a:prstClr val="black">
                  <a:alpha val="20000"/>
                </a:prstClr>
              </a:outerShdw>
            </a:effectLst>
          </c:spPr>
          <c:explosion val="4"/>
          <c:dPt>
            <c:idx val="0"/>
            <c:bubble3D val="0"/>
            <c:spPr>
              <a:solidFill>
                <a:schemeClr val="accent1"/>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F15-4FF8-9EF0-2E62C685904C}"/>
              </c:ext>
            </c:extLst>
          </c:dPt>
          <c:dPt>
            <c:idx val="1"/>
            <c:bubble3D val="0"/>
            <c:spPr>
              <a:solidFill>
                <a:schemeClr val="accent1">
                  <a:lumMod val="20000"/>
                  <a:lumOff val="80000"/>
                </a:schemeClr>
              </a:solidFill>
              <a:ln>
                <a:solidFill>
                  <a:schemeClr val="tx2"/>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F15-4FF8-9EF0-2E62C685904C}"/>
              </c:ext>
            </c:extLst>
          </c:dPt>
          <c:dPt>
            <c:idx val="2"/>
            <c:bubble3D val="0"/>
            <c:spPr>
              <a:solidFill>
                <a:schemeClr val="accent1">
                  <a:lumMod val="60000"/>
                  <a:lumOff val="4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F15-4FF8-9EF0-2E62C685904C}"/>
              </c:ext>
            </c:extLst>
          </c:dPt>
          <c:dPt>
            <c:idx val="3"/>
            <c:bubble3D val="0"/>
            <c:spPr>
              <a:solidFill>
                <a:schemeClr val="accent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F15-4FF8-9EF0-2E62C685904C}"/>
              </c:ext>
            </c:extLst>
          </c:dPt>
          <c:dPt>
            <c:idx val="4"/>
            <c:bubble3D val="0"/>
            <c:spPr>
              <a:solidFill>
                <a:schemeClr val="accent1">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F15-4FF8-9EF0-2E62C685904C}"/>
              </c:ext>
            </c:extLst>
          </c:dPt>
          <c:dPt>
            <c:idx val="5"/>
            <c:bubble3D val="0"/>
            <c:spPr>
              <a:solidFill>
                <a:schemeClr val="accent1">
                  <a:lumMod val="40000"/>
                  <a:lumOff val="6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F15-4FF8-9EF0-2E62C685904C}"/>
              </c:ext>
            </c:extLst>
          </c:dPt>
          <c:dLbls>
            <c:dLbl>
              <c:idx val="0"/>
              <c:layout>
                <c:manualLayout>
                  <c:x val="-9.8829283840699556E-3"/>
                  <c:y val="-8.0997005808634101E-2"/>
                </c:manualLayout>
              </c:layout>
              <c:tx>
                <c:rich>
                  <a:bodyPr/>
                  <a:lstStyle/>
                  <a:p>
                    <a:fld id="{7F41EA82-6F94-4F3D-982D-AA910558FD2A}"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1391563563719216"/>
                      <c:h val="0.22322158149657745"/>
                    </c:manualLayout>
                  </c15:layout>
                  <c15:dlblFieldTable/>
                  <c15:showDataLabelsRange val="0"/>
                </c:ext>
                <c:ext xmlns:c16="http://schemas.microsoft.com/office/drawing/2014/chart" uri="{C3380CC4-5D6E-409C-BE32-E72D297353CC}">
                  <c16:uniqueId val="{00000001-1F15-4FF8-9EF0-2E62C685904C}"/>
                </c:ext>
              </c:extLst>
            </c:dLbl>
            <c:dLbl>
              <c:idx val="1"/>
              <c:layout>
                <c:manualLayout>
                  <c:x val="-2.4456488769254509E-2"/>
                  <c:y val="0.14575574588399898"/>
                </c:manualLayout>
              </c:layout>
              <c:tx>
                <c:rich>
                  <a:bodyPr/>
                  <a:lstStyle/>
                  <a:p>
                    <a:fld id="{10C9226B-381C-441B-9B9E-A7E58702270A}"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293415061295972"/>
                      <c:h val="0.39890990261731302"/>
                    </c:manualLayout>
                  </c15:layout>
                  <c15:dlblFieldTable/>
                  <c15:showDataLabelsRange val="0"/>
                </c:ext>
                <c:ext xmlns:c16="http://schemas.microsoft.com/office/drawing/2014/chart" uri="{C3380CC4-5D6E-409C-BE32-E72D297353CC}">
                  <c16:uniqueId val="{00000003-1F15-4FF8-9EF0-2E62C685904C}"/>
                </c:ext>
              </c:extLst>
            </c:dLbl>
            <c:dLbl>
              <c:idx val="2"/>
              <c:layout>
                <c:manualLayout>
                  <c:x val="-4.4460197974496615E-2"/>
                  <c:y val="3.7261731837695072E-2"/>
                </c:manualLayout>
              </c:layout>
              <c:tx>
                <c:rich>
                  <a:bodyPr/>
                  <a:lstStyle/>
                  <a:p>
                    <a:fld id="{8618A39B-8C23-4365-87D2-082E3DF0BF5F}"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23473600174978126"/>
                      <c:h val="0.18340296004666085"/>
                    </c:manualLayout>
                  </c15:layout>
                  <c15:dlblFieldTable/>
                  <c15:showDataLabelsRange val="0"/>
                </c:ext>
                <c:ext xmlns:c16="http://schemas.microsoft.com/office/drawing/2014/chart" uri="{C3380CC4-5D6E-409C-BE32-E72D297353CC}">
                  <c16:uniqueId val="{00000005-1F15-4FF8-9EF0-2E62C685904C}"/>
                </c:ext>
              </c:extLst>
            </c:dLbl>
            <c:dLbl>
              <c:idx val="3"/>
              <c:layout>
                <c:manualLayout>
                  <c:x val="-1.277567479125008E-3"/>
                  <c:y val="-6.9924003569063156E-2"/>
                </c:manualLayout>
              </c:layout>
              <c:tx>
                <c:rich>
                  <a:bodyPr/>
                  <a:lstStyle/>
                  <a:p>
                    <a:fld id="{E3B7E9AD-3B6F-40A0-9C07-A78D650AB2E5}"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240645576511183"/>
                      <c:h val="0.19660064547575901"/>
                    </c:manualLayout>
                  </c15:layout>
                  <c15:dlblFieldTable/>
                  <c15:showDataLabelsRange val="0"/>
                </c:ext>
                <c:ext xmlns:c16="http://schemas.microsoft.com/office/drawing/2014/chart" uri="{C3380CC4-5D6E-409C-BE32-E72D297353CC}">
                  <c16:uniqueId val="{00000007-1F15-4FF8-9EF0-2E62C685904C}"/>
                </c:ext>
              </c:extLst>
            </c:dLbl>
            <c:dLbl>
              <c:idx val="4"/>
              <c:layout>
                <c:manualLayout>
                  <c:x val="-2.3077454553093076E-3"/>
                  <c:y val="-2.4922230372986607E-2"/>
                </c:manualLayout>
              </c:layout>
              <c:tx>
                <c:rich>
                  <a:bodyPr/>
                  <a:lstStyle/>
                  <a:p>
                    <a:fld id="{0CCF3ECD-31AE-4F1F-A7ED-2DC1AB20BC39}"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1704041810885725"/>
                      <c:h val="0.17077881619937696"/>
                    </c:manualLayout>
                  </c15:layout>
                  <c15:dlblFieldTable/>
                  <c15:showDataLabelsRange val="0"/>
                </c:ext>
                <c:ext xmlns:c16="http://schemas.microsoft.com/office/drawing/2014/chart" uri="{C3380CC4-5D6E-409C-BE32-E72D297353CC}">
                  <c16:uniqueId val="{00000009-1F15-4FF8-9EF0-2E62C685904C}"/>
                </c:ext>
              </c:extLst>
            </c:dLbl>
            <c:dLbl>
              <c:idx val="5"/>
              <c:tx>
                <c:rich>
                  <a:bodyPr/>
                  <a:lstStyle/>
                  <a:p>
                    <a:fld id="{7E3DE99B-3AB0-4B08-A02D-EE64DC3066A7}" type="CATEGORYNAME">
                      <a:rPr lang="en-US"/>
                      <a:pPr/>
                      <a:t>[CATEGORY NAME]</a:t>
                    </a:fld>
                    <a:endParaRPr lang="en-US"/>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F15-4FF8-9EF0-2E62C685904C}"/>
                </c:ext>
              </c:extLst>
            </c:dLbl>
            <c:spPr>
              <a:noFill/>
              <a:ln>
                <a:noFill/>
              </a:ln>
              <a:effectLst/>
            </c:spPr>
            <c:txPr>
              <a:bodyPr rot="0" vert="horz"/>
              <a:lstStyle/>
              <a:p>
                <a:pPr>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datalog!$A$106:$A$111</c:f>
              <c:strCache>
                <c:ptCount val="6"/>
                <c:pt idx="0">
                  <c:v>Time to Treatment</c:v>
                </c:pt>
                <c:pt idx="1">
                  <c:v>Bed Capacity and Utilization </c:v>
                </c:pt>
                <c:pt idx="2">
                  <c:v>Diversion</c:v>
                </c:pt>
                <c:pt idx="3">
                  <c:v>Provider Responsiveness </c:v>
                </c:pt>
                <c:pt idx="4">
                  <c:v>Satisfaction </c:v>
                </c:pt>
                <c:pt idx="5">
                  <c:v>Other</c:v>
                </c:pt>
              </c:strCache>
            </c:strRef>
          </c:cat>
          <c:val>
            <c:numRef>
              <c:f>datalog!$B$106:$B$111</c:f>
              <c:numCache>
                <c:formatCode>General</c:formatCode>
                <c:ptCount val="6"/>
                <c:pt idx="0">
                  <c:v>15</c:v>
                </c:pt>
                <c:pt idx="1">
                  <c:v>9</c:v>
                </c:pt>
                <c:pt idx="2">
                  <c:v>5</c:v>
                </c:pt>
                <c:pt idx="3">
                  <c:v>6</c:v>
                </c:pt>
                <c:pt idx="4">
                  <c:v>3</c:v>
                </c:pt>
                <c:pt idx="5">
                  <c:v>6</c:v>
                </c:pt>
              </c:numCache>
            </c:numRef>
          </c:val>
          <c:extLst>
            <c:ext xmlns:c16="http://schemas.microsoft.com/office/drawing/2014/chart" uri="{C3380CC4-5D6E-409C-BE32-E72D297353CC}">
              <c16:uniqueId val="{0000000C-1F15-4FF8-9EF0-2E62C685904C}"/>
            </c:ext>
          </c:extLst>
        </c:ser>
        <c:dLbls>
          <c:dLblPos val="outEnd"/>
          <c:showLegendKey val="0"/>
          <c:showVal val="0"/>
          <c:showCatName val="1"/>
          <c:showSerName val="0"/>
          <c:showPercent val="0"/>
          <c:showBubbleSize val="0"/>
          <c:showLeaderLines val="0"/>
        </c:dLbls>
        <c:firstSliceAng val="1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452537182852101E-2"/>
          <c:y val="0.20453703703703699"/>
          <c:w val="0.89469991251093595"/>
          <c:h val="0.43931503353747398"/>
        </c:manualLayout>
      </c:layout>
      <c:bar3DChart>
        <c:barDir val="col"/>
        <c:grouping val="clustered"/>
        <c:varyColors val="0"/>
        <c:ser>
          <c:idx val="0"/>
          <c:order val="0"/>
          <c:spPr>
            <a:solidFill>
              <a:schemeClr val="accent1"/>
            </a:solidFill>
            <a:ln>
              <a:noFill/>
            </a:ln>
            <a:effectLst/>
            <a:sp3d/>
          </c:spPr>
          <c:invertIfNegative val="0"/>
          <c:cat>
            <c:strRef>
              <c:f>datalog!$A$35:$A$47</c:f>
              <c:strCache>
                <c:ptCount val="13"/>
                <c:pt idx="0">
                  <c:v>Hospital System</c:v>
                </c:pt>
                <c:pt idx="1">
                  <c:v>Local BH Authority</c:v>
                </c:pt>
                <c:pt idx="2">
                  <c:v>Consumer/family </c:v>
                </c:pt>
                <c:pt idx="3">
                  <c:v>Other state agency</c:v>
                </c:pt>
                <c:pt idx="4">
                  <c:v>Provider agency</c:v>
                </c:pt>
                <c:pt idx="5">
                  <c:v> State Advisory Comm</c:v>
                </c:pt>
                <c:pt idx="6">
                  <c:v>Mobile Crisis Team</c:v>
                </c:pt>
                <c:pt idx="7">
                  <c:v>Law Enforcement</c:v>
                </c:pt>
                <c:pt idx="8">
                  <c:v>Providers</c:v>
                </c:pt>
                <c:pt idx="9">
                  <c:v>Managed care </c:v>
                </c:pt>
                <c:pt idx="10">
                  <c:v>State Medicaid</c:v>
                </c:pt>
                <c:pt idx="11">
                  <c:v>EMS</c:v>
                </c:pt>
                <c:pt idx="12">
                  <c:v>Others</c:v>
                </c:pt>
              </c:strCache>
            </c:strRef>
          </c:cat>
          <c:val>
            <c:numRef>
              <c:f>datalog!$B$35:$B$47</c:f>
              <c:numCache>
                <c:formatCode>0%</c:formatCode>
                <c:ptCount val="13"/>
                <c:pt idx="0">
                  <c:v>0.78260869565217395</c:v>
                </c:pt>
                <c:pt idx="1">
                  <c:v>0.434782608695652</c:v>
                </c:pt>
                <c:pt idx="2">
                  <c:v>0.434782608695652</c:v>
                </c:pt>
                <c:pt idx="3">
                  <c:v>0.39130434782608697</c:v>
                </c:pt>
                <c:pt idx="4">
                  <c:v>0.39130434782608697</c:v>
                </c:pt>
                <c:pt idx="5">
                  <c:v>0.30434782608695699</c:v>
                </c:pt>
                <c:pt idx="6">
                  <c:v>0.30434782608695699</c:v>
                </c:pt>
                <c:pt idx="7">
                  <c:v>0.173913043478261</c:v>
                </c:pt>
                <c:pt idx="8">
                  <c:v>0.173913043478261</c:v>
                </c:pt>
                <c:pt idx="9">
                  <c:v>0.173913043478261</c:v>
                </c:pt>
                <c:pt idx="10">
                  <c:v>0.13043478260869601</c:v>
                </c:pt>
                <c:pt idx="11">
                  <c:v>8.6956521739130405E-2</c:v>
                </c:pt>
                <c:pt idx="12">
                  <c:v>4.3478260869565202E-2</c:v>
                </c:pt>
              </c:numCache>
            </c:numRef>
          </c:val>
          <c:extLst>
            <c:ext xmlns:c16="http://schemas.microsoft.com/office/drawing/2014/chart" uri="{C3380CC4-5D6E-409C-BE32-E72D297353CC}">
              <c16:uniqueId val="{00000000-A0BF-45FD-92EF-63F64197DA6E}"/>
            </c:ext>
          </c:extLst>
        </c:ser>
        <c:dLbls>
          <c:showLegendKey val="0"/>
          <c:showVal val="0"/>
          <c:showCatName val="0"/>
          <c:showSerName val="0"/>
          <c:showPercent val="0"/>
          <c:showBubbleSize val="0"/>
        </c:dLbls>
        <c:gapWidth val="150"/>
        <c:shape val="box"/>
        <c:axId val="-2139721832"/>
        <c:axId val="-2088789336"/>
        <c:axId val="0"/>
      </c:bar3DChart>
      <c:catAx>
        <c:axId val="-2139721832"/>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2088789336"/>
        <c:crosses val="autoZero"/>
        <c:auto val="1"/>
        <c:lblAlgn val="ctr"/>
        <c:lblOffset val="100"/>
        <c:noMultiLvlLbl val="0"/>
      </c:catAx>
      <c:valAx>
        <c:axId val="-2088789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Percent of States</a:t>
                </a:r>
              </a:p>
            </c:rich>
          </c:tx>
          <c:layout>
            <c:manualLayout>
              <c:xMode val="edge"/>
              <c:yMode val="edge"/>
              <c:x val="1.6345746255402284E-2"/>
              <c:y val="0.19893469198703104"/>
            </c:manualLayout>
          </c:layout>
          <c:overlay val="0"/>
        </c:title>
        <c:numFmt formatCode="0%" sourceLinked="1"/>
        <c:majorTickMark val="none"/>
        <c:minorTickMark val="none"/>
        <c:tickLblPos val="nextTo"/>
        <c:spPr>
          <a:noFill/>
          <a:ln>
            <a:noFill/>
          </a:ln>
          <a:effectLst/>
        </c:spPr>
        <c:txPr>
          <a:bodyPr rot="-60000000" vert="horz"/>
          <a:lstStyle/>
          <a:p>
            <a:pPr>
              <a:defRPr/>
            </a:pPr>
            <a:endParaRPr lang="en-US"/>
          </a:p>
        </c:txPr>
        <c:crossAx val="-213972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200" b="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a:t>Types of Beds Listed by </a:t>
            </a:r>
          </a:p>
          <a:p>
            <a:pPr>
              <a:defRPr sz="1800"/>
            </a:pPr>
            <a:r>
              <a:rPr lang="en-US" sz="1800"/>
              <a:t>Number of TTI States (N=23) </a:t>
            </a:r>
          </a:p>
        </c:rich>
      </c:tx>
      <c:layout>
        <c:manualLayout>
          <c:xMode val="edge"/>
          <c:yMode val="edge"/>
          <c:x val="0.32267291588551433"/>
          <c:y val="5.2248769158049976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datalog!$A$52:$A$63</c:f>
              <c:strCache>
                <c:ptCount val="12"/>
                <c:pt idx="0">
                  <c:v>CSU</c:v>
                </c:pt>
                <c:pt idx="1">
                  <c:v>Public psych hosp</c:v>
                </c:pt>
                <c:pt idx="2">
                  <c:v>Private psych hosp</c:v>
                </c:pt>
                <c:pt idx="3">
                  <c:v>Psych unit in genl hosp</c:v>
                </c:pt>
                <c:pt idx="4">
                  <c:v>Detox center </c:v>
                </c:pt>
                <c:pt idx="5">
                  <c:v>SA residential </c:v>
                </c:pt>
                <c:pt idx="6">
                  <c:v>MH residential</c:v>
                </c:pt>
                <c:pt idx="7">
                  <c:v>Child respite &amp; resld</c:v>
                </c:pt>
                <c:pt idx="8">
                  <c:v>State contracted beds</c:v>
                </c:pt>
                <c:pt idx="9">
                  <c:v>Crisis respite</c:v>
                </c:pt>
                <c:pt idx="10">
                  <c:v>IDD facilities</c:v>
                </c:pt>
                <c:pt idx="11">
                  <c:v>CSU- Child with Autism</c:v>
                </c:pt>
              </c:strCache>
            </c:strRef>
          </c:cat>
          <c:val>
            <c:numRef>
              <c:f>datalog!$B$52:$B$63</c:f>
              <c:numCache>
                <c:formatCode>General</c:formatCode>
                <c:ptCount val="12"/>
                <c:pt idx="0">
                  <c:v>18</c:v>
                </c:pt>
                <c:pt idx="1">
                  <c:v>17</c:v>
                </c:pt>
                <c:pt idx="2">
                  <c:v>15</c:v>
                </c:pt>
                <c:pt idx="3">
                  <c:v>15</c:v>
                </c:pt>
                <c:pt idx="4">
                  <c:v>14</c:v>
                </c:pt>
                <c:pt idx="5">
                  <c:v>13</c:v>
                </c:pt>
                <c:pt idx="6">
                  <c:v>8</c:v>
                </c:pt>
                <c:pt idx="7">
                  <c:v>8</c:v>
                </c:pt>
                <c:pt idx="8">
                  <c:v>6</c:v>
                </c:pt>
                <c:pt idx="9">
                  <c:v>4</c:v>
                </c:pt>
                <c:pt idx="10">
                  <c:v>1</c:v>
                </c:pt>
                <c:pt idx="11">
                  <c:v>1</c:v>
                </c:pt>
              </c:numCache>
            </c:numRef>
          </c:val>
          <c:extLst>
            <c:ext xmlns:c16="http://schemas.microsoft.com/office/drawing/2014/chart" uri="{C3380CC4-5D6E-409C-BE32-E72D297353CC}">
              <c16:uniqueId val="{00000000-4F3A-49A1-81AC-40FFB34C3F95}"/>
            </c:ext>
          </c:extLst>
        </c:ser>
        <c:dLbls>
          <c:showLegendKey val="0"/>
          <c:showVal val="0"/>
          <c:showCatName val="0"/>
          <c:showSerName val="0"/>
          <c:showPercent val="0"/>
          <c:showBubbleSize val="0"/>
        </c:dLbls>
        <c:gapWidth val="71"/>
        <c:overlap val="-27"/>
        <c:axId val="-2094129352"/>
        <c:axId val="-2144600216"/>
      </c:barChart>
      <c:catAx>
        <c:axId val="-209412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2144600216"/>
        <c:crosses val="autoZero"/>
        <c:auto val="1"/>
        <c:lblAlgn val="ctr"/>
        <c:lblOffset val="100"/>
        <c:noMultiLvlLbl val="0"/>
      </c:catAx>
      <c:valAx>
        <c:axId val="-2144600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Number of States</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20941293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Impact Metrics by </a:t>
            </a:r>
          </a:p>
          <a:p>
            <a:pPr>
              <a:defRPr/>
            </a:pPr>
            <a:r>
              <a:rPr lang="en-US" dirty="0"/>
              <a:t>Number of TTI States N=19</a:t>
            </a:r>
          </a:p>
        </c:rich>
      </c:tx>
      <c:layout>
        <c:manualLayout>
          <c:xMode val="edge"/>
          <c:yMode val="edge"/>
          <c:x val="0.20449556665785995"/>
          <c:y val="3.3270016468862185E-2"/>
        </c:manualLayout>
      </c:layout>
      <c:overlay val="0"/>
      <c:spPr>
        <a:noFill/>
        <a:ln>
          <a:noFill/>
        </a:ln>
        <a:effectLst/>
      </c:spPr>
    </c:title>
    <c:autoTitleDeleted val="0"/>
    <c:plotArea>
      <c:layout/>
      <c:pieChart>
        <c:varyColors val="0"/>
        <c:ser>
          <c:idx val="0"/>
          <c:order val="0"/>
          <c:spPr>
            <a:solidFill>
              <a:schemeClr val="accent1"/>
            </a:solidFill>
            <a:ln>
              <a:noFill/>
            </a:ln>
            <a:effectLst>
              <a:outerShdw blurRad="63500" sx="102000" sy="102000" algn="ctr" rotWithShape="0">
                <a:prstClr val="black">
                  <a:alpha val="20000"/>
                </a:prstClr>
              </a:outerShdw>
            </a:effectLst>
          </c:spPr>
          <c:explosion val="4"/>
          <c:dPt>
            <c:idx val="0"/>
            <c:bubble3D val="0"/>
            <c:spPr>
              <a:solidFill>
                <a:schemeClr val="accent1"/>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D79-4DD7-A6AC-5D872D264A87}"/>
              </c:ext>
            </c:extLst>
          </c:dPt>
          <c:dPt>
            <c:idx val="1"/>
            <c:bubble3D val="0"/>
            <c:spPr>
              <a:solidFill>
                <a:schemeClr val="accent1">
                  <a:lumMod val="20000"/>
                  <a:lumOff val="80000"/>
                </a:schemeClr>
              </a:solidFill>
              <a:ln>
                <a:solidFill>
                  <a:schemeClr val="tx2"/>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D79-4DD7-A6AC-5D872D264A87}"/>
              </c:ext>
            </c:extLst>
          </c:dPt>
          <c:dPt>
            <c:idx val="2"/>
            <c:bubble3D val="0"/>
            <c:spPr>
              <a:solidFill>
                <a:schemeClr val="accent1">
                  <a:lumMod val="60000"/>
                  <a:lumOff val="4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D79-4DD7-A6AC-5D872D264A87}"/>
              </c:ext>
            </c:extLst>
          </c:dPt>
          <c:dPt>
            <c:idx val="3"/>
            <c:bubble3D val="0"/>
            <c:spPr>
              <a:solidFill>
                <a:schemeClr val="accent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D79-4DD7-A6AC-5D872D264A87}"/>
              </c:ext>
            </c:extLst>
          </c:dPt>
          <c:dPt>
            <c:idx val="4"/>
            <c:bubble3D val="0"/>
            <c:spPr>
              <a:solidFill>
                <a:schemeClr val="accent1">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D79-4DD7-A6AC-5D872D264A87}"/>
              </c:ext>
            </c:extLst>
          </c:dPt>
          <c:dPt>
            <c:idx val="5"/>
            <c:bubble3D val="0"/>
            <c:spPr>
              <a:solidFill>
                <a:schemeClr val="accent1">
                  <a:lumMod val="40000"/>
                  <a:lumOff val="6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D79-4DD7-A6AC-5D872D264A87}"/>
              </c:ext>
            </c:extLst>
          </c:dPt>
          <c:dLbls>
            <c:dLbl>
              <c:idx val="0"/>
              <c:layout>
                <c:manualLayout>
                  <c:x val="-9.8829283840699556E-3"/>
                  <c:y val="-8.0997005808634101E-2"/>
                </c:manualLayout>
              </c:layout>
              <c:tx>
                <c:rich>
                  <a:bodyPr/>
                  <a:lstStyle/>
                  <a:p>
                    <a:fld id="{7F41EA82-6F94-4F3D-982D-AA910558FD2A}"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1391563563719216"/>
                      <c:h val="0.22322158149657745"/>
                    </c:manualLayout>
                  </c15:layout>
                  <c15:dlblFieldTable/>
                  <c15:showDataLabelsRange val="0"/>
                </c:ext>
                <c:ext xmlns:c16="http://schemas.microsoft.com/office/drawing/2014/chart" uri="{C3380CC4-5D6E-409C-BE32-E72D297353CC}">
                  <c16:uniqueId val="{00000001-9D79-4DD7-A6AC-5D872D264A87}"/>
                </c:ext>
              </c:extLst>
            </c:dLbl>
            <c:dLbl>
              <c:idx val="1"/>
              <c:layout>
                <c:manualLayout>
                  <c:x val="-2.4456488769254509E-2"/>
                  <c:y val="0.14575574588399898"/>
                </c:manualLayout>
              </c:layout>
              <c:tx>
                <c:rich>
                  <a:bodyPr/>
                  <a:lstStyle/>
                  <a:p>
                    <a:fld id="{10C9226B-381C-441B-9B9E-A7E58702270A}"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293415061295972"/>
                      <c:h val="0.39890990261731302"/>
                    </c:manualLayout>
                  </c15:layout>
                  <c15:dlblFieldTable/>
                  <c15:showDataLabelsRange val="0"/>
                </c:ext>
                <c:ext xmlns:c16="http://schemas.microsoft.com/office/drawing/2014/chart" uri="{C3380CC4-5D6E-409C-BE32-E72D297353CC}">
                  <c16:uniqueId val="{00000003-9D79-4DD7-A6AC-5D872D264A87}"/>
                </c:ext>
              </c:extLst>
            </c:dLbl>
            <c:dLbl>
              <c:idx val="2"/>
              <c:layout>
                <c:manualLayout>
                  <c:x val="-4.4460197974496615E-2"/>
                  <c:y val="3.7261731837695072E-2"/>
                </c:manualLayout>
              </c:layout>
              <c:tx>
                <c:rich>
                  <a:bodyPr/>
                  <a:lstStyle/>
                  <a:p>
                    <a:fld id="{8618A39B-8C23-4365-87D2-082E3DF0BF5F}"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23473600174978126"/>
                      <c:h val="0.18340296004666085"/>
                    </c:manualLayout>
                  </c15:layout>
                  <c15:dlblFieldTable/>
                  <c15:showDataLabelsRange val="0"/>
                </c:ext>
                <c:ext xmlns:c16="http://schemas.microsoft.com/office/drawing/2014/chart" uri="{C3380CC4-5D6E-409C-BE32-E72D297353CC}">
                  <c16:uniqueId val="{00000005-9D79-4DD7-A6AC-5D872D264A87}"/>
                </c:ext>
              </c:extLst>
            </c:dLbl>
            <c:dLbl>
              <c:idx val="3"/>
              <c:layout>
                <c:manualLayout>
                  <c:x val="-1.277567479125008E-3"/>
                  <c:y val="-6.9924003569063156E-2"/>
                </c:manualLayout>
              </c:layout>
              <c:tx>
                <c:rich>
                  <a:bodyPr/>
                  <a:lstStyle/>
                  <a:p>
                    <a:fld id="{E3B7E9AD-3B6F-40A0-9C07-A78D650AB2E5}"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240645576511183"/>
                      <c:h val="0.19660064547575901"/>
                    </c:manualLayout>
                  </c15:layout>
                  <c15:dlblFieldTable/>
                  <c15:showDataLabelsRange val="0"/>
                </c:ext>
                <c:ext xmlns:c16="http://schemas.microsoft.com/office/drawing/2014/chart" uri="{C3380CC4-5D6E-409C-BE32-E72D297353CC}">
                  <c16:uniqueId val="{00000007-9D79-4DD7-A6AC-5D872D264A87}"/>
                </c:ext>
              </c:extLst>
            </c:dLbl>
            <c:dLbl>
              <c:idx val="4"/>
              <c:layout>
                <c:manualLayout>
                  <c:x val="-2.3077454553093076E-3"/>
                  <c:y val="-2.4922230372986607E-2"/>
                </c:manualLayout>
              </c:layout>
              <c:tx>
                <c:rich>
                  <a:bodyPr/>
                  <a:lstStyle/>
                  <a:p>
                    <a:fld id="{0CCF3ECD-31AE-4F1F-A7ED-2DC1AB20BC39}" type="CATEGORYNAME">
                      <a:rPr lang="en-US"/>
                      <a:pPr/>
                      <a:t>[CATEGORY NAME]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1704041810885725"/>
                      <c:h val="0.17077881619937696"/>
                    </c:manualLayout>
                  </c15:layout>
                  <c15:dlblFieldTable/>
                  <c15:showDataLabelsRange val="0"/>
                </c:ext>
                <c:ext xmlns:c16="http://schemas.microsoft.com/office/drawing/2014/chart" uri="{C3380CC4-5D6E-409C-BE32-E72D297353CC}">
                  <c16:uniqueId val="{00000009-9D79-4DD7-A6AC-5D872D264A87}"/>
                </c:ext>
              </c:extLst>
            </c:dLbl>
            <c:dLbl>
              <c:idx val="5"/>
              <c:tx>
                <c:rich>
                  <a:bodyPr/>
                  <a:lstStyle/>
                  <a:p>
                    <a:fld id="{7E3DE99B-3AB0-4B08-A02D-EE64DC3066A7}" type="CATEGORYNAME">
                      <a:rPr lang="en-US"/>
                      <a:pPr/>
                      <a:t>[CATEGORY NAME]</a:t>
                    </a:fld>
                    <a:endParaRPr lang="en-US"/>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D79-4DD7-A6AC-5D872D264A87}"/>
                </c:ext>
              </c:extLst>
            </c:dLbl>
            <c:spPr>
              <a:noFill/>
              <a:ln>
                <a:noFill/>
              </a:ln>
              <a:effectLst/>
            </c:spPr>
            <c:txPr>
              <a:bodyPr rot="0" vert="horz"/>
              <a:lstStyle/>
              <a:p>
                <a:pPr>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datalog!$A$106:$A$111</c:f>
              <c:strCache>
                <c:ptCount val="6"/>
                <c:pt idx="0">
                  <c:v>Time to Treatment</c:v>
                </c:pt>
                <c:pt idx="1">
                  <c:v>Bed Capacity and Utilization </c:v>
                </c:pt>
                <c:pt idx="2">
                  <c:v>Diversion</c:v>
                </c:pt>
                <c:pt idx="3">
                  <c:v>Provider Responsiveness </c:v>
                </c:pt>
                <c:pt idx="4">
                  <c:v>Satisfaction </c:v>
                </c:pt>
                <c:pt idx="5">
                  <c:v>Other</c:v>
                </c:pt>
              </c:strCache>
            </c:strRef>
          </c:cat>
          <c:val>
            <c:numRef>
              <c:f>datalog!$B$106:$B$111</c:f>
              <c:numCache>
                <c:formatCode>General</c:formatCode>
                <c:ptCount val="6"/>
                <c:pt idx="0">
                  <c:v>15</c:v>
                </c:pt>
                <c:pt idx="1">
                  <c:v>9</c:v>
                </c:pt>
                <c:pt idx="2">
                  <c:v>5</c:v>
                </c:pt>
                <c:pt idx="3">
                  <c:v>6</c:v>
                </c:pt>
                <c:pt idx="4">
                  <c:v>3</c:v>
                </c:pt>
                <c:pt idx="5">
                  <c:v>6</c:v>
                </c:pt>
              </c:numCache>
            </c:numRef>
          </c:val>
          <c:extLst>
            <c:ext xmlns:c16="http://schemas.microsoft.com/office/drawing/2014/chart" uri="{C3380CC4-5D6E-409C-BE32-E72D297353CC}">
              <c16:uniqueId val="{0000000C-9D79-4DD7-A6AC-5D872D264A87}"/>
            </c:ext>
          </c:extLst>
        </c:ser>
        <c:dLbls>
          <c:dLblPos val="outEnd"/>
          <c:showLegendKey val="0"/>
          <c:showVal val="0"/>
          <c:showCatName val="1"/>
          <c:showSerName val="0"/>
          <c:showPercent val="0"/>
          <c:showBubbleSize val="0"/>
          <c:showLeaderLines val="0"/>
        </c:dLbls>
        <c:firstSliceAng val="1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sz="14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5086A-5B74-499E-BF5B-AF45B7D683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B854CAF-64FF-40C3-9681-CF80E5FE08A3}">
      <dgm:prSet/>
      <dgm:spPr/>
      <dgm:t>
        <a:bodyPr/>
        <a:lstStyle/>
        <a:p>
          <a:r>
            <a:rPr lang="en-US" dirty="0"/>
            <a:t>Today’s audio is best experienced via telephone, but you can use a computer microphone. </a:t>
          </a:r>
        </a:p>
      </dgm:t>
    </dgm:pt>
    <dgm:pt modelId="{6207F776-7375-406C-AA5B-560E36CE4F07}" type="parTrans" cxnId="{1C80DD65-A895-49F7-9233-26B0B6D91FFC}">
      <dgm:prSet/>
      <dgm:spPr/>
      <dgm:t>
        <a:bodyPr/>
        <a:lstStyle/>
        <a:p>
          <a:endParaRPr lang="en-US"/>
        </a:p>
      </dgm:t>
    </dgm:pt>
    <dgm:pt modelId="{1F035AA5-E097-41C5-9CC0-42FF14526CCE}" type="sibTrans" cxnId="{1C80DD65-A895-49F7-9233-26B0B6D91FFC}">
      <dgm:prSet/>
      <dgm:spPr/>
      <dgm:t>
        <a:bodyPr/>
        <a:lstStyle/>
        <a:p>
          <a:endParaRPr lang="en-US"/>
        </a:p>
      </dgm:t>
    </dgm:pt>
    <dgm:pt modelId="{FA8668FA-7025-4CE1-A897-8E40895EEB59}">
      <dgm:prSet/>
      <dgm:spPr/>
      <dgm:t>
        <a:bodyPr/>
        <a:lstStyle/>
        <a:p>
          <a:r>
            <a:rPr lang="en-US" dirty="0"/>
            <a:t>If you need help or would like the phone conference information, type in the ALL QUESTIONS box.</a:t>
          </a:r>
        </a:p>
      </dgm:t>
    </dgm:pt>
    <dgm:pt modelId="{8BAFE96A-D509-494D-B577-680C2BF3FCCA}" type="parTrans" cxnId="{9FECEAB6-FBDF-4647-A928-F73CAC7DD6F1}">
      <dgm:prSet/>
      <dgm:spPr/>
      <dgm:t>
        <a:bodyPr/>
        <a:lstStyle/>
        <a:p>
          <a:endParaRPr lang="en-US"/>
        </a:p>
      </dgm:t>
    </dgm:pt>
    <dgm:pt modelId="{8D299E48-6EA2-4E00-BFF4-52A8F98F63E7}" type="sibTrans" cxnId="{9FECEAB6-FBDF-4647-A928-F73CAC7DD6F1}">
      <dgm:prSet/>
      <dgm:spPr/>
      <dgm:t>
        <a:bodyPr/>
        <a:lstStyle/>
        <a:p>
          <a:endParaRPr lang="en-US"/>
        </a:p>
      </dgm:t>
    </dgm:pt>
    <dgm:pt modelId="{1D300E2A-69FF-4A96-AB33-43DBE074F6D3}">
      <dgm:prSet/>
      <dgm:spPr/>
      <dgm:t>
        <a:bodyPr/>
        <a:lstStyle/>
        <a:p>
          <a:r>
            <a:rPr lang="en-US" dirty="0"/>
            <a:t>Use the Audio Setup Wizard or Speaker &amp; Microphone Setup to change settings</a:t>
          </a:r>
        </a:p>
      </dgm:t>
    </dgm:pt>
    <dgm:pt modelId="{F2DF7302-8373-41B1-AF40-AA731E74CB3E}" type="parTrans" cxnId="{0A1781C6-2BF0-4E35-9153-5A0EC01167D7}">
      <dgm:prSet/>
      <dgm:spPr/>
      <dgm:t>
        <a:bodyPr/>
        <a:lstStyle/>
        <a:p>
          <a:endParaRPr lang="en-US"/>
        </a:p>
      </dgm:t>
    </dgm:pt>
    <dgm:pt modelId="{59663F02-7801-415B-A5DB-2D5534AC974F}" type="sibTrans" cxnId="{0A1781C6-2BF0-4E35-9153-5A0EC01167D7}">
      <dgm:prSet/>
      <dgm:spPr/>
      <dgm:t>
        <a:bodyPr/>
        <a:lstStyle/>
        <a:p>
          <a:endParaRPr lang="en-US"/>
        </a:p>
      </dgm:t>
    </dgm:pt>
    <dgm:pt modelId="{FC366D40-19F1-495F-85CC-9CF2E4C3B6F1}" type="pres">
      <dgm:prSet presAssocID="{3BC5086A-5B74-499E-BF5B-AF45B7D683C8}" presName="vert0" presStyleCnt="0">
        <dgm:presLayoutVars>
          <dgm:dir/>
          <dgm:animOne val="branch"/>
          <dgm:animLvl val="lvl"/>
        </dgm:presLayoutVars>
      </dgm:prSet>
      <dgm:spPr/>
    </dgm:pt>
    <dgm:pt modelId="{2DFF3769-AF08-4654-8E60-31F9E9AE25E5}" type="pres">
      <dgm:prSet presAssocID="{9B854CAF-64FF-40C3-9681-CF80E5FE08A3}" presName="thickLine" presStyleLbl="alignNode1" presStyleIdx="0" presStyleCnt="3"/>
      <dgm:spPr/>
    </dgm:pt>
    <dgm:pt modelId="{7DB8EA97-5DEA-44D5-B180-34236A1BF1D7}" type="pres">
      <dgm:prSet presAssocID="{9B854CAF-64FF-40C3-9681-CF80E5FE08A3}" presName="horz1" presStyleCnt="0"/>
      <dgm:spPr/>
    </dgm:pt>
    <dgm:pt modelId="{FDA95D72-ACE9-4C17-AB33-C253DEE5F2D1}" type="pres">
      <dgm:prSet presAssocID="{9B854CAF-64FF-40C3-9681-CF80E5FE08A3}" presName="tx1" presStyleLbl="revTx" presStyleIdx="0" presStyleCnt="3"/>
      <dgm:spPr/>
    </dgm:pt>
    <dgm:pt modelId="{184CE4BF-D182-4724-BB64-F24D39AE4C37}" type="pres">
      <dgm:prSet presAssocID="{9B854CAF-64FF-40C3-9681-CF80E5FE08A3}" presName="vert1" presStyleCnt="0"/>
      <dgm:spPr/>
    </dgm:pt>
    <dgm:pt modelId="{770EC660-86FF-4729-8015-CEE1EC803710}" type="pres">
      <dgm:prSet presAssocID="{FA8668FA-7025-4CE1-A897-8E40895EEB59}" presName="thickLine" presStyleLbl="alignNode1" presStyleIdx="1" presStyleCnt="3"/>
      <dgm:spPr/>
    </dgm:pt>
    <dgm:pt modelId="{5B25F847-2CCE-43CA-BD29-0B780E1FD3AC}" type="pres">
      <dgm:prSet presAssocID="{FA8668FA-7025-4CE1-A897-8E40895EEB59}" presName="horz1" presStyleCnt="0"/>
      <dgm:spPr/>
    </dgm:pt>
    <dgm:pt modelId="{138F9CFA-AC21-4136-8974-22D909FCF027}" type="pres">
      <dgm:prSet presAssocID="{FA8668FA-7025-4CE1-A897-8E40895EEB59}" presName="tx1" presStyleLbl="revTx" presStyleIdx="1" presStyleCnt="3"/>
      <dgm:spPr/>
    </dgm:pt>
    <dgm:pt modelId="{02A69A86-1A9D-4052-B2EF-BF9BC5CE0998}" type="pres">
      <dgm:prSet presAssocID="{FA8668FA-7025-4CE1-A897-8E40895EEB59}" presName="vert1" presStyleCnt="0"/>
      <dgm:spPr/>
    </dgm:pt>
    <dgm:pt modelId="{DB0698A5-0B4E-4646-8B2E-C649995B77DF}" type="pres">
      <dgm:prSet presAssocID="{1D300E2A-69FF-4A96-AB33-43DBE074F6D3}" presName="thickLine" presStyleLbl="alignNode1" presStyleIdx="2" presStyleCnt="3"/>
      <dgm:spPr/>
    </dgm:pt>
    <dgm:pt modelId="{2231C8AA-7AFB-4CC6-88A2-ADC2B3648911}" type="pres">
      <dgm:prSet presAssocID="{1D300E2A-69FF-4A96-AB33-43DBE074F6D3}" presName="horz1" presStyleCnt="0"/>
      <dgm:spPr/>
    </dgm:pt>
    <dgm:pt modelId="{17B8AE46-29EB-4BFC-85CD-12388178909A}" type="pres">
      <dgm:prSet presAssocID="{1D300E2A-69FF-4A96-AB33-43DBE074F6D3}" presName="tx1" presStyleLbl="revTx" presStyleIdx="2" presStyleCnt="3"/>
      <dgm:spPr/>
    </dgm:pt>
    <dgm:pt modelId="{8FC43885-F46C-4C9C-9FC1-F050E0240FEC}" type="pres">
      <dgm:prSet presAssocID="{1D300E2A-69FF-4A96-AB33-43DBE074F6D3}" presName="vert1" presStyleCnt="0"/>
      <dgm:spPr/>
    </dgm:pt>
  </dgm:ptLst>
  <dgm:cxnLst>
    <dgm:cxn modelId="{5E3EE035-6D93-45D4-855F-A5D59B2A4FE2}" type="presOf" srcId="{3BC5086A-5B74-499E-BF5B-AF45B7D683C8}" destId="{FC366D40-19F1-495F-85CC-9CF2E4C3B6F1}" srcOrd="0" destOrd="0" presId="urn:microsoft.com/office/officeart/2008/layout/LinedList"/>
    <dgm:cxn modelId="{1C80DD65-A895-49F7-9233-26B0B6D91FFC}" srcId="{3BC5086A-5B74-499E-BF5B-AF45B7D683C8}" destId="{9B854CAF-64FF-40C3-9681-CF80E5FE08A3}" srcOrd="0" destOrd="0" parTransId="{6207F776-7375-406C-AA5B-560E36CE4F07}" sibTransId="{1F035AA5-E097-41C5-9CC0-42FF14526CCE}"/>
    <dgm:cxn modelId="{5EE7298C-3C25-4517-AFAF-0CE8B8D12DB8}" type="presOf" srcId="{FA8668FA-7025-4CE1-A897-8E40895EEB59}" destId="{138F9CFA-AC21-4136-8974-22D909FCF027}" srcOrd="0" destOrd="0" presId="urn:microsoft.com/office/officeart/2008/layout/LinedList"/>
    <dgm:cxn modelId="{A0DD65A1-C7BE-42C5-95C9-2D1458A32CCA}" type="presOf" srcId="{1D300E2A-69FF-4A96-AB33-43DBE074F6D3}" destId="{17B8AE46-29EB-4BFC-85CD-12388178909A}" srcOrd="0" destOrd="0" presId="urn:microsoft.com/office/officeart/2008/layout/LinedList"/>
    <dgm:cxn modelId="{9FECEAB6-FBDF-4647-A928-F73CAC7DD6F1}" srcId="{3BC5086A-5B74-499E-BF5B-AF45B7D683C8}" destId="{FA8668FA-7025-4CE1-A897-8E40895EEB59}" srcOrd="1" destOrd="0" parTransId="{8BAFE96A-D509-494D-B577-680C2BF3FCCA}" sibTransId="{8D299E48-6EA2-4E00-BFF4-52A8F98F63E7}"/>
    <dgm:cxn modelId="{0A1781C6-2BF0-4E35-9153-5A0EC01167D7}" srcId="{3BC5086A-5B74-499E-BF5B-AF45B7D683C8}" destId="{1D300E2A-69FF-4A96-AB33-43DBE074F6D3}" srcOrd="2" destOrd="0" parTransId="{F2DF7302-8373-41B1-AF40-AA731E74CB3E}" sibTransId="{59663F02-7801-415B-A5DB-2D5534AC974F}"/>
    <dgm:cxn modelId="{BB660AFE-520E-4FDF-A66A-2D7C773FED8B}" type="presOf" srcId="{9B854CAF-64FF-40C3-9681-CF80E5FE08A3}" destId="{FDA95D72-ACE9-4C17-AB33-C253DEE5F2D1}" srcOrd="0" destOrd="0" presId="urn:microsoft.com/office/officeart/2008/layout/LinedList"/>
    <dgm:cxn modelId="{2410AA73-E15A-4550-94D1-F66B079E2B84}" type="presParOf" srcId="{FC366D40-19F1-495F-85CC-9CF2E4C3B6F1}" destId="{2DFF3769-AF08-4654-8E60-31F9E9AE25E5}" srcOrd="0" destOrd="0" presId="urn:microsoft.com/office/officeart/2008/layout/LinedList"/>
    <dgm:cxn modelId="{B97ABAF1-B1A3-425C-BADD-3034CC7CA5D1}" type="presParOf" srcId="{FC366D40-19F1-495F-85CC-9CF2E4C3B6F1}" destId="{7DB8EA97-5DEA-44D5-B180-34236A1BF1D7}" srcOrd="1" destOrd="0" presId="urn:microsoft.com/office/officeart/2008/layout/LinedList"/>
    <dgm:cxn modelId="{2013C564-34BF-4A02-BBC5-4E3A9DCB65E3}" type="presParOf" srcId="{7DB8EA97-5DEA-44D5-B180-34236A1BF1D7}" destId="{FDA95D72-ACE9-4C17-AB33-C253DEE5F2D1}" srcOrd="0" destOrd="0" presId="urn:microsoft.com/office/officeart/2008/layout/LinedList"/>
    <dgm:cxn modelId="{0AB2ECA8-F9C5-4E5E-87FB-85DDD237159C}" type="presParOf" srcId="{7DB8EA97-5DEA-44D5-B180-34236A1BF1D7}" destId="{184CE4BF-D182-4724-BB64-F24D39AE4C37}" srcOrd="1" destOrd="0" presId="urn:microsoft.com/office/officeart/2008/layout/LinedList"/>
    <dgm:cxn modelId="{8517B4ED-1204-4DBE-86CD-CB7E8A1671AD}" type="presParOf" srcId="{FC366D40-19F1-495F-85CC-9CF2E4C3B6F1}" destId="{770EC660-86FF-4729-8015-CEE1EC803710}" srcOrd="2" destOrd="0" presId="urn:microsoft.com/office/officeart/2008/layout/LinedList"/>
    <dgm:cxn modelId="{8B507C86-AE78-41E2-8710-77F5138B14CC}" type="presParOf" srcId="{FC366D40-19F1-495F-85CC-9CF2E4C3B6F1}" destId="{5B25F847-2CCE-43CA-BD29-0B780E1FD3AC}" srcOrd="3" destOrd="0" presId="urn:microsoft.com/office/officeart/2008/layout/LinedList"/>
    <dgm:cxn modelId="{AA31E711-843A-433D-9A47-1F57D886EC7B}" type="presParOf" srcId="{5B25F847-2CCE-43CA-BD29-0B780E1FD3AC}" destId="{138F9CFA-AC21-4136-8974-22D909FCF027}" srcOrd="0" destOrd="0" presId="urn:microsoft.com/office/officeart/2008/layout/LinedList"/>
    <dgm:cxn modelId="{46D33D49-ABB8-4C3B-B3BF-492B06C68B55}" type="presParOf" srcId="{5B25F847-2CCE-43CA-BD29-0B780E1FD3AC}" destId="{02A69A86-1A9D-4052-B2EF-BF9BC5CE0998}" srcOrd="1" destOrd="0" presId="urn:microsoft.com/office/officeart/2008/layout/LinedList"/>
    <dgm:cxn modelId="{F129BC46-BA40-4B2E-9520-CF57B8ED2AE8}" type="presParOf" srcId="{FC366D40-19F1-495F-85CC-9CF2E4C3B6F1}" destId="{DB0698A5-0B4E-4646-8B2E-C649995B77DF}" srcOrd="4" destOrd="0" presId="urn:microsoft.com/office/officeart/2008/layout/LinedList"/>
    <dgm:cxn modelId="{CF77975B-1FBD-45E7-8D4E-7722F4D83B2A}" type="presParOf" srcId="{FC366D40-19F1-495F-85CC-9CF2E4C3B6F1}" destId="{2231C8AA-7AFB-4CC6-88A2-ADC2B3648911}" srcOrd="5" destOrd="0" presId="urn:microsoft.com/office/officeart/2008/layout/LinedList"/>
    <dgm:cxn modelId="{782C569B-E903-439C-A09C-5405CD6BF0B6}" type="presParOf" srcId="{2231C8AA-7AFB-4CC6-88A2-ADC2B3648911}" destId="{17B8AE46-29EB-4BFC-85CD-12388178909A}" srcOrd="0" destOrd="0" presId="urn:microsoft.com/office/officeart/2008/layout/LinedList"/>
    <dgm:cxn modelId="{B2C22282-4AD9-4DBB-AFB6-5B3582FF0850}" type="presParOf" srcId="{2231C8AA-7AFB-4CC6-88A2-ADC2B3648911}" destId="{8FC43885-F46C-4C9C-9FC1-F050E0240FEC}"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A6ADCA-B714-4577-870D-ACA2FAC7ED3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DC83455-F0EF-4D07-92A9-E9AC95CCB538}">
      <dgm:prSet/>
      <dgm:spPr/>
      <dgm:t>
        <a:bodyPr/>
        <a:lstStyle/>
        <a:p>
          <a:pPr>
            <a:lnSpc>
              <a:spcPct val="100000"/>
            </a:lnSpc>
            <a:defRPr cap="all"/>
          </a:pPr>
          <a:r>
            <a:rPr lang="en-US"/>
            <a:t>Content questions and tech support requests go into the ALL QUESTIONS box.</a:t>
          </a:r>
          <a:br>
            <a:rPr lang="en-US"/>
          </a:br>
          <a:endParaRPr lang="en-US" dirty="0"/>
        </a:p>
      </dgm:t>
    </dgm:pt>
    <dgm:pt modelId="{6597016B-F8B7-4B42-B840-F5662DA78245}" type="parTrans" cxnId="{D886F74E-16A1-4567-92A0-7FED5ACC1303}">
      <dgm:prSet/>
      <dgm:spPr/>
      <dgm:t>
        <a:bodyPr/>
        <a:lstStyle/>
        <a:p>
          <a:endParaRPr lang="en-US"/>
        </a:p>
      </dgm:t>
    </dgm:pt>
    <dgm:pt modelId="{27E63151-4EDB-40D2-8DFD-F516B4FE908A}" type="sibTrans" cxnId="{D886F74E-16A1-4567-92A0-7FED5ACC1303}">
      <dgm:prSet/>
      <dgm:spPr/>
      <dgm:t>
        <a:bodyPr/>
        <a:lstStyle/>
        <a:p>
          <a:endParaRPr lang="en-US"/>
        </a:p>
      </dgm:t>
    </dgm:pt>
    <dgm:pt modelId="{577BD3E3-F748-4090-B27D-38CE142352E7}">
      <dgm:prSet/>
      <dgm:spPr/>
      <dgm:t>
        <a:bodyPr/>
        <a:lstStyle/>
        <a:p>
          <a:pPr>
            <a:lnSpc>
              <a:spcPct val="100000"/>
            </a:lnSpc>
            <a:defRPr cap="all"/>
          </a:pPr>
          <a:r>
            <a:rPr lang="en-US"/>
            <a:t>Share resources and network with colleagues in the Public Chat.</a:t>
          </a:r>
          <a:br>
            <a:rPr lang="en-US"/>
          </a:br>
          <a:endParaRPr lang="en-US"/>
        </a:p>
      </dgm:t>
    </dgm:pt>
    <dgm:pt modelId="{98E63F99-EEB3-4101-9605-B5C2E8DA29A0}" type="parTrans" cxnId="{7CE891C5-2870-4EE7-AF60-92BF85E9E4A3}">
      <dgm:prSet/>
      <dgm:spPr/>
      <dgm:t>
        <a:bodyPr/>
        <a:lstStyle/>
        <a:p>
          <a:endParaRPr lang="en-US"/>
        </a:p>
      </dgm:t>
    </dgm:pt>
    <dgm:pt modelId="{2DBC341D-B636-4A6C-91B7-373339AD9D51}" type="sibTrans" cxnId="{7CE891C5-2870-4EE7-AF60-92BF85E9E4A3}">
      <dgm:prSet/>
      <dgm:spPr/>
      <dgm:t>
        <a:bodyPr/>
        <a:lstStyle/>
        <a:p>
          <a:endParaRPr lang="en-US"/>
        </a:p>
      </dgm:t>
    </dgm:pt>
    <dgm:pt modelId="{5642C2B7-D236-43C8-A4E4-0DABD6410FEF}">
      <dgm:prSet/>
      <dgm:spPr/>
      <dgm:t>
        <a:bodyPr/>
        <a:lstStyle/>
        <a:p>
          <a:pPr>
            <a:lnSpc>
              <a:spcPct val="100000"/>
            </a:lnSpc>
            <a:defRPr cap="all"/>
          </a:pPr>
          <a:r>
            <a:rPr lang="en-US"/>
            <a:t>Enlarge the screen with four outward facing arrows.</a:t>
          </a:r>
        </a:p>
      </dgm:t>
    </dgm:pt>
    <dgm:pt modelId="{E30B9ED0-8A04-491D-88DA-9FDE8C77F6B5}" type="parTrans" cxnId="{7DF71D40-7761-4082-854E-9DAA87658B72}">
      <dgm:prSet/>
      <dgm:spPr/>
      <dgm:t>
        <a:bodyPr/>
        <a:lstStyle/>
        <a:p>
          <a:endParaRPr lang="en-US"/>
        </a:p>
      </dgm:t>
    </dgm:pt>
    <dgm:pt modelId="{1240DCFE-8376-487A-97E4-27C8E0F72406}" type="sibTrans" cxnId="{7DF71D40-7761-4082-854E-9DAA87658B72}">
      <dgm:prSet/>
      <dgm:spPr/>
      <dgm:t>
        <a:bodyPr/>
        <a:lstStyle/>
        <a:p>
          <a:endParaRPr lang="en-US"/>
        </a:p>
      </dgm:t>
    </dgm:pt>
    <dgm:pt modelId="{D570E609-00E9-4E53-B56A-3A19C006E7E3}" type="pres">
      <dgm:prSet presAssocID="{B9A6ADCA-B714-4577-870D-ACA2FAC7ED3E}" presName="root" presStyleCnt="0">
        <dgm:presLayoutVars>
          <dgm:dir/>
          <dgm:resizeHandles val="exact"/>
        </dgm:presLayoutVars>
      </dgm:prSet>
      <dgm:spPr/>
    </dgm:pt>
    <dgm:pt modelId="{A4D8D8C9-D6C4-4948-A623-7ABECCA4C8FD}" type="pres">
      <dgm:prSet presAssocID="{1DC83455-F0EF-4D07-92A9-E9AC95CCB538}" presName="compNode" presStyleCnt="0"/>
      <dgm:spPr/>
    </dgm:pt>
    <dgm:pt modelId="{A05978EC-FCB8-4F86-BBBC-92B443943EAD}" type="pres">
      <dgm:prSet presAssocID="{1DC83455-F0EF-4D07-92A9-E9AC95CCB538}" presName="iconBgRect" presStyleLbl="bgShp" presStyleIdx="0" presStyleCnt="3"/>
      <dgm:spPr/>
    </dgm:pt>
    <dgm:pt modelId="{87C2104D-9B2F-4798-8A34-0FEE96846194}" type="pres">
      <dgm:prSet presAssocID="{1DC83455-F0EF-4D07-92A9-E9AC95CCB5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842C4709-67A9-4B79-88F1-13FCB48CCA53}" type="pres">
      <dgm:prSet presAssocID="{1DC83455-F0EF-4D07-92A9-E9AC95CCB538}" presName="spaceRect" presStyleCnt="0"/>
      <dgm:spPr/>
    </dgm:pt>
    <dgm:pt modelId="{C2532F5D-9598-4C1A-B198-77D5C1EC9176}" type="pres">
      <dgm:prSet presAssocID="{1DC83455-F0EF-4D07-92A9-E9AC95CCB538}" presName="textRect" presStyleLbl="revTx" presStyleIdx="0" presStyleCnt="3">
        <dgm:presLayoutVars>
          <dgm:chMax val="1"/>
          <dgm:chPref val="1"/>
        </dgm:presLayoutVars>
      </dgm:prSet>
      <dgm:spPr/>
    </dgm:pt>
    <dgm:pt modelId="{A1535A88-80A4-41BB-90E7-0264BBFCEDF2}" type="pres">
      <dgm:prSet presAssocID="{27E63151-4EDB-40D2-8DFD-F516B4FE908A}" presName="sibTrans" presStyleCnt="0"/>
      <dgm:spPr/>
    </dgm:pt>
    <dgm:pt modelId="{BDCC704A-255D-401D-9535-8DC6E95999E3}" type="pres">
      <dgm:prSet presAssocID="{577BD3E3-F748-4090-B27D-38CE142352E7}" presName="compNode" presStyleCnt="0"/>
      <dgm:spPr/>
    </dgm:pt>
    <dgm:pt modelId="{1C4E16D3-1E7C-425C-9E75-28E823193D3B}" type="pres">
      <dgm:prSet presAssocID="{577BD3E3-F748-4090-B27D-38CE142352E7}" presName="iconBgRect" presStyleLbl="bgShp" presStyleIdx="1" presStyleCnt="3"/>
      <dgm:spPr/>
    </dgm:pt>
    <dgm:pt modelId="{A959991A-ED2C-4072-BD06-9A28BCE8758C}" type="pres">
      <dgm:prSet presAssocID="{577BD3E3-F748-4090-B27D-38CE142352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Bubble"/>
        </a:ext>
      </dgm:extLst>
    </dgm:pt>
    <dgm:pt modelId="{1E0A46C6-6D80-495C-B144-6761A58EEE58}" type="pres">
      <dgm:prSet presAssocID="{577BD3E3-F748-4090-B27D-38CE142352E7}" presName="spaceRect" presStyleCnt="0"/>
      <dgm:spPr/>
    </dgm:pt>
    <dgm:pt modelId="{44F525AC-E345-494A-9C52-39B6ADA23F28}" type="pres">
      <dgm:prSet presAssocID="{577BD3E3-F748-4090-B27D-38CE142352E7}" presName="textRect" presStyleLbl="revTx" presStyleIdx="1" presStyleCnt="3">
        <dgm:presLayoutVars>
          <dgm:chMax val="1"/>
          <dgm:chPref val="1"/>
        </dgm:presLayoutVars>
      </dgm:prSet>
      <dgm:spPr/>
    </dgm:pt>
    <dgm:pt modelId="{BE5F791D-3F93-46D1-8931-2497B1BF3412}" type="pres">
      <dgm:prSet presAssocID="{2DBC341D-B636-4A6C-91B7-373339AD9D51}" presName="sibTrans" presStyleCnt="0"/>
      <dgm:spPr/>
    </dgm:pt>
    <dgm:pt modelId="{B48E72D1-E265-4691-9E28-89CB19765CA0}" type="pres">
      <dgm:prSet presAssocID="{5642C2B7-D236-43C8-A4E4-0DABD6410FEF}" presName="compNode" presStyleCnt="0"/>
      <dgm:spPr/>
    </dgm:pt>
    <dgm:pt modelId="{437BDB75-ADF8-4E6B-BF73-5CF46D21F3FC}" type="pres">
      <dgm:prSet presAssocID="{5642C2B7-D236-43C8-A4E4-0DABD6410FEF}" presName="iconBgRect" presStyleLbl="bgShp" presStyleIdx="2" presStyleCnt="3"/>
      <dgm:spPr/>
    </dgm:pt>
    <dgm:pt modelId="{F3755EC5-361D-491D-9676-A57D42B3CB31}" type="pres">
      <dgm:prSet presAssocID="{5642C2B7-D236-43C8-A4E4-0DABD6410F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ximize"/>
        </a:ext>
      </dgm:extLst>
    </dgm:pt>
    <dgm:pt modelId="{60991B4F-8BCD-45C9-A4B8-7A55115A8FEB}" type="pres">
      <dgm:prSet presAssocID="{5642C2B7-D236-43C8-A4E4-0DABD6410FEF}" presName="spaceRect" presStyleCnt="0"/>
      <dgm:spPr/>
    </dgm:pt>
    <dgm:pt modelId="{8644062A-2770-42B2-9021-089C551FFB6E}" type="pres">
      <dgm:prSet presAssocID="{5642C2B7-D236-43C8-A4E4-0DABD6410FEF}" presName="textRect" presStyleLbl="revTx" presStyleIdx="2" presStyleCnt="3">
        <dgm:presLayoutVars>
          <dgm:chMax val="1"/>
          <dgm:chPref val="1"/>
        </dgm:presLayoutVars>
      </dgm:prSet>
      <dgm:spPr/>
    </dgm:pt>
  </dgm:ptLst>
  <dgm:cxnLst>
    <dgm:cxn modelId="{7DF71D40-7761-4082-854E-9DAA87658B72}" srcId="{B9A6ADCA-B714-4577-870D-ACA2FAC7ED3E}" destId="{5642C2B7-D236-43C8-A4E4-0DABD6410FEF}" srcOrd="2" destOrd="0" parTransId="{E30B9ED0-8A04-491D-88DA-9FDE8C77F6B5}" sibTransId="{1240DCFE-8376-487A-97E4-27C8E0F72406}"/>
    <dgm:cxn modelId="{0BB7A142-55B2-4BF1-9481-8C5339EE7C9C}" type="presOf" srcId="{B9A6ADCA-B714-4577-870D-ACA2FAC7ED3E}" destId="{D570E609-00E9-4E53-B56A-3A19C006E7E3}" srcOrd="0" destOrd="0" presId="urn:microsoft.com/office/officeart/2018/5/layout/IconCircleLabelList"/>
    <dgm:cxn modelId="{D886F74E-16A1-4567-92A0-7FED5ACC1303}" srcId="{B9A6ADCA-B714-4577-870D-ACA2FAC7ED3E}" destId="{1DC83455-F0EF-4D07-92A9-E9AC95CCB538}" srcOrd="0" destOrd="0" parTransId="{6597016B-F8B7-4B42-B840-F5662DA78245}" sibTransId="{27E63151-4EDB-40D2-8DFD-F516B4FE908A}"/>
    <dgm:cxn modelId="{C88C5775-008E-400E-BC96-94B705BCB8FE}" type="presOf" srcId="{5642C2B7-D236-43C8-A4E4-0DABD6410FEF}" destId="{8644062A-2770-42B2-9021-089C551FFB6E}" srcOrd="0" destOrd="0" presId="urn:microsoft.com/office/officeart/2018/5/layout/IconCircleLabelList"/>
    <dgm:cxn modelId="{5E4AF5BD-CCA6-4730-B200-F8937AEA8C2B}" type="presOf" srcId="{1DC83455-F0EF-4D07-92A9-E9AC95CCB538}" destId="{C2532F5D-9598-4C1A-B198-77D5C1EC9176}" srcOrd="0" destOrd="0" presId="urn:microsoft.com/office/officeart/2018/5/layout/IconCircleLabelList"/>
    <dgm:cxn modelId="{7CE891C5-2870-4EE7-AF60-92BF85E9E4A3}" srcId="{B9A6ADCA-B714-4577-870D-ACA2FAC7ED3E}" destId="{577BD3E3-F748-4090-B27D-38CE142352E7}" srcOrd="1" destOrd="0" parTransId="{98E63F99-EEB3-4101-9605-B5C2E8DA29A0}" sibTransId="{2DBC341D-B636-4A6C-91B7-373339AD9D51}"/>
    <dgm:cxn modelId="{0A3108CE-806E-45A6-B32B-38439ABF9AE7}" type="presOf" srcId="{577BD3E3-F748-4090-B27D-38CE142352E7}" destId="{44F525AC-E345-494A-9C52-39B6ADA23F28}" srcOrd="0" destOrd="0" presId="urn:microsoft.com/office/officeart/2018/5/layout/IconCircleLabelList"/>
    <dgm:cxn modelId="{84C27F89-2D40-4CEF-BBAD-411D3F793637}" type="presParOf" srcId="{D570E609-00E9-4E53-B56A-3A19C006E7E3}" destId="{A4D8D8C9-D6C4-4948-A623-7ABECCA4C8FD}" srcOrd="0" destOrd="0" presId="urn:microsoft.com/office/officeart/2018/5/layout/IconCircleLabelList"/>
    <dgm:cxn modelId="{7DECF344-E5B6-4F8C-B47C-397B4065BE92}" type="presParOf" srcId="{A4D8D8C9-D6C4-4948-A623-7ABECCA4C8FD}" destId="{A05978EC-FCB8-4F86-BBBC-92B443943EAD}" srcOrd="0" destOrd="0" presId="urn:microsoft.com/office/officeart/2018/5/layout/IconCircleLabelList"/>
    <dgm:cxn modelId="{1314912A-4DB1-451A-AACF-63EF3959B227}" type="presParOf" srcId="{A4D8D8C9-D6C4-4948-A623-7ABECCA4C8FD}" destId="{87C2104D-9B2F-4798-8A34-0FEE96846194}" srcOrd="1" destOrd="0" presId="urn:microsoft.com/office/officeart/2018/5/layout/IconCircleLabelList"/>
    <dgm:cxn modelId="{4BADD6C4-865F-4F4D-A2B9-B7ADC67E58BE}" type="presParOf" srcId="{A4D8D8C9-D6C4-4948-A623-7ABECCA4C8FD}" destId="{842C4709-67A9-4B79-88F1-13FCB48CCA53}" srcOrd="2" destOrd="0" presId="urn:microsoft.com/office/officeart/2018/5/layout/IconCircleLabelList"/>
    <dgm:cxn modelId="{ED8E2D47-66F4-4BA2-8C92-719CA3566C9E}" type="presParOf" srcId="{A4D8D8C9-D6C4-4948-A623-7ABECCA4C8FD}" destId="{C2532F5D-9598-4C1A-B198-77D5C1EC9176}" srcOrd="3" destOrd="0" presId="urn:microsoft.com/office/officeart/2018/5/layout/IconCircleLabelList"/>
    <dgm:cxn modelId="{B4D0E479-5293-4284-93ED-79268F350A0D}" type="presParOf" srcId="{D570E609-00E9-4E53-B56A-3A19C006E7E3}" destId="{A1535A88-80A4-41BB-90E7-0264BBFCEDF2}" srcOrd="1" destOrd="0" presId="urn:microsoft.com/office/officeart/2018/5/layout/IconCircleLabelList"/>
    <dgm:cxn modelId="{E2E76F40-6AF1-4033-BE0F-5340C72B9689}" type="presParOf" srcId="{D570E609-00E9-4E53-B56A-3A19C006E7E3}" destId="{BDCC704A-255D-401D-9535-8DC6E95999E3}" srcOrd="2" destOrd="0" presId="urn:microsoft.com/office/officeart/2018/5/layout/IconCircleLabelList"/>
    <dgm:cxn modelId="{AA907083-024A-4EA7-9421-5C7D68CAC344}" type="presParOf" srcId="{BDCC704A-255D-401D-9535-8DC6E95999E3}" destId="{1C4E16D3-1E7C-425C-9E75-28E823193D3B}" srcOrd="0" destOrd="0" presId="urn:microsoft.com/office/officeart/2018/5/layout/IconCircleLabelList"/>
    <dgm:cxn modelId="{B6FFEAB9-977B-473D-B5EB-C5512569BA09}" type="presParOf" srcId="{BDCC704A-255D-401D-9535-8DC6E95999E3}" destId="{A959991A-ED2C-4072-BD06-9A28BCE8758C}" srcOrd="1" destOrd="0" presId="urn:microsoft.com/office/officeart/2018/5/layout/IconCircleLabelList"/>
    <dgm:cxn modelId="{48CC8781-BC94-4DCB-B219-F6DA42BE75EC}" type="presParOf" srcId="{BDCC704A-255D-401D-9535-8DC6E95999E3}" destId="{1E0A46C6-6D80-495C-B144-6761A58EEE58}" srcOrd="2" destOrd="0" presId="urn:microsoft.com/office/officeart/2018/5/layout/IconCircleLabelList"/>
    <dgm:cxn modelId="{E41AD667-AB4E-4022-B2A6-2323D1AA4889}" type="presParOf" srcId="{BDCC704A-255D-401D-9535-8DC6E95999E3}" destId="{44F525AC-E345-494A-9C52-39B6ADA23F28}" srcOrd="3" destOrd="0" presId="urn:microsoft.com/office/officeart/2018/5/layout/IconCircleLabelList"/>
    <dgm:cxn modelId="{ABCE9304-24C2-46F8-B578-A8443BA9F60C}" type="presParOf" srcId="{D570E609-00E9-4E53-B56A-3A19C006E7E3}" destId="{BE5F791D-3F93-46D1-8931-2497B1BF3412}" srcOrd="3" destOrd="0" presId="urn:microsoft.com/office/officeart/2018/5/layout/IconCircleLabelList"/>
    <dgm:cxn modelId="{40DC1260-7BC1-466E-8A2B-CFDA4171C8F5}" type="presParOf" srcId="{D570E609-00E9-4E53-B56A-3A19C006E7E3}" destId="{B48E72D1-E265-4691-9E28-89CB19765CA0}" srcOrd="4" destOrd="0" presId="urn:microsoft.com/office/officeart/2018/5/layout/IconCircleLabelList"/>
    <dgm:cxn modelId="{225CFCD2-4AA9-4C56-9109-F4287EC363D8}" type="presParOf" srcId="{B48E72D1-E265-4691-9E28-89CB19765CA0}" destId="{437BDB75-ADF8-4E6B-BF73-5CF46D21F3FC}" srcOrd="0" destOrd="0" presId="urn:microsoft.com/office/officeart/2018/5/layout/IconCircleLabelList"/>
    <dgm:cxn modelId="{D648F7B4-546A-486C-AF4F-30C2A017A78A}" type="presParOf" srcId="{B48E72D1-E265-4691-9E28-89CB19765CA0}" destId="{F3755EC5-361D-491D-9676-A57D42B3CB31}" srcOrd="1" destOrd="0" presId="urn:microsoft.com/office/officeart/2018/5/layout/IconCircleLabelList"/>
    <dgm:cxn modelId="{1DE0FC4A-6EDF-4E21-AD80-24864E1C542D}" type="presParOf" srcId="{B48E72D1-E265-4691-9E28-89CB19765CA0}" destId="{60991B4F-8BCD-45C9-A4B8-7A55115A8FEB}" srcOrd="2" destOrd="0" presId="urn:microsoft.com/office/officeart/2018/5/layout/IconCircleLabelList"/>
    <dgm:cxn modelId="{BA7CBFFA-8B1A-485F-A190-6DFE8A5BE3D5}" type="presParOf" srcId="{B48E72D1-E265-4691-9E28-89CB19765CA0}" destId="{8644062A-2770-42B2-9021-089C551FFB6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F3769-AF08-4654-8E60-31F9E9AE25E5}">
      <dsp:nvSpPr>
        <dsp:cNvPr id="0" name=""/>
        <dsp:cNvSpPr/>
      </dsp:nvSpPr>
      <dsp:spPr>
        <a:xfrm>
          <a:off x="0" y="1793"/>
          <a:ext cx="467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95D72-ACE9-4C17-AB33-C253DEE5F2D1}">
      <dsp:nvSpPr>
        <dsp:cNvPr id="0" name=""/>
        <dsp:cNvSpPr/>
      </dsp:nvSpPr>
      <dsp:spPr>
        <a:xfrm>
          <a:off x="0" y="1793"/>
          <a:ext cx="4675584" cy="122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Today’s audio is best experienced via telephone, but you can use a computer microphone. </a:t>
          </a:r>
        </a:p>
      </dsp:txBody>
      <dsp:txXfrm>
        <a:off x="0" y="1793"/>
        <a:ext cx="4675584" cy="1223164"/>
      </dsp:txXfrm>
    </dsp:sp>
    <dsp:sp modelId="{770EC660-86FF-4729-8015-CEE1EC803710}">
      <dsp:nvSpPr>
        <dsp:cNvPr id="0" name=""/>
        <dsp:cNvSpPr/>
      </dsp:nvSpPr>
      <dsp:spPr>
        <a:xfrm>
          <a:off x="0" y="1224957"/>
          <a:ext cx="467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F9CFA-AC21-4136-8974-22D909FCF027}">
      <dsp:nvSpPr>
        <dsp:cNvPr id="0" name=""/>
        <dsp:cNvSpPr/>
      </dsp:nvSpPr>
      <dsp:spPr>
        <a:xfrm>
          <a:off x="0" y="1224957"/>
          <a:ext cx="4675584" cy="122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If you need help or would like the phone conference information, type in the ALL QUESTIONS box.</a:t>
          </a:r>
        </a:p>
      </dsp:txBody>
      <dsp:txXfrm>
        <a:off x="0" y="1224957"/>
        <a:ext cx="4675584" cy="1223164"/>
      </dsp:txXfrm>
    </dsp:sp>
    <dsp:sp modelId="{DB0698A5-0B4E-4646-8B2E-C649995B77DF}">
      <dsp:nvSpPr>
        <dsp:cNvPr id="0" name=""/>
        <dsp:cNvSpPr/>
      </dsp:nvSpPr>
      <dsp:spPr>
        <a:xfrm>
          <a:off x="0" y="2448121"/>
          <a:ext cx="467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8AE46-29EB-4BFC-85CD-12388178909A}">
      <dsp:nvSpPr>
        <dsp:cNvPr id="0" name=""/>
        <dsp:cNvSpPr/>
      </dsp:nvSpPr>
      <dsp:spPr>
        <a:xfrm>
          <a:off x="0" y="2448121"/>
          <a:ext cx="4675584" cy="122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Use the Audio Setup Wizard or Speaker &amp; Microphone Setup to change settings</a:t>
          </a:r>
        </a:p>
      </dsp:txBody>
      <dsp:txXfrm>
        <a:off x="0" y="2448121"/>
        <a:ext cx="4675584" cy="1223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978EC-FCB8-4F86-BBBC-92B443943EAD}">
      <dsp:nvSpPr>
        <dsp:cNvPr id="0" name=""/>
        <dsp:cNvSpPr/>
      </dsp:nvSpPr>
      <dsp:spPr>
        <a:xfrm>
          <a:off x="481972" y="1142"/>
          <a:ext cx="752730" cy="7527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2104D-9B2F-4798-8A34-0FEE96846194}">
      <dsp:nvSpPr>
        <dsp:cNvPr id="0" name=""/>
        <dsp:cNvSpPr/>
      </dsp:nvSpPr>
      <dsp:spPr>
        <a:xfrm>
          <a:off x="642390" y="161560"/>
          <a:ext cx="431894" cy="4318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32F5D-9598-4C1A-B198-77D5C1EC9176}">
      <dsp:nvSpPr>
        <dsp:cNvPr id="0" name=""/>
        <dsp:cNvSpPr/>
      </dsp:nvSpPr>
      <dsp:spPr>
        <a:xfrm>
          <a:off x="241345" y="988329"/>
          <a:ext cx="123398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Content questions and tech support requests go into the ALL QUESTIONS box.</a:t>
          </a:r>
          <a:br>
            <a:rPr lang="en-US" sz="1100" kern="1200"/>
          </a:br>
          <a:endParaRPr lang="en-US" sz="1100" kern="1200" dirty="0"/>
        </a:p>
      </dsp:txBody>
      <dsp:txXfrm>
        <a:off x="241345" y="988329"/>
        <a:ext cx="1233984" cy="493593"/>
      </dsp:txXfrm>
    </dsp:sp>
    <dsp:sp modelId="{1C4E16D3-1E7C-425C-9E75-28E823193D3B}">
      <dsp:nvSpPr>
        <dsp:cNvPr id="0" name=""/>
        <dsp:cNvSpPr/>
      </dsp:nvSpPr>
      <dsp:spPr>
        <a:xfrm>
          <a:off x="1931904" y="1142"/>
          <a:ext cx="752730" cy="7527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9991A-ED2C-4072-BD06-9A28BCE8758C}">
      <dsp:nvSpPr>
        <dsp:cNvPr id="0" name=""/>
        <dsp:cNvSpPr/>
      </dsp:nvSpPr>
      <dsp:spPr>
        <a:xfrm>
          <a:off x="2092322" y="161560"/>
          <a:ext cx="431894" cy="4318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525AC-E345-494A-9C52-39B6ADA23F28}">
      <dsp:nvSpPr>
        <dsp:cNvPr id="0" name=""/>
        <dsp:cNvSpPr/>
      </dsp:nvSpPr>
      <dsp:spPr>
        <a:xfrm>
          <a:off x="1691277" y="988329"/>
          <a:ext cx="123398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Share resources and network with colleagues in the Public Chat.</a:t>
          </a:r>
          <a:br>
            <a:rPr lang="en-US" sz="1100" kern="1200"/>
          </a:br>
          <a:endParaRPr lang="en-US" sz="1100" kern="1200"/>
        </a:p>
      </dsp:txBody>
      <dsp:txXfrm>
        <a:off x="1691277" y="988329"/>
        <a:ext cx="1233984" cy="493593"/>
      </dsp:txXfrm>
    </dsp:sp>
    <dsp:sp modelId="{437BDB75-ADF8-4E6B-BF73-5CF46D21F3FC}">
      <dsp:nvSpPr>
        <dsp:cNvPr id="0" name=""/>
        <dsp:cNvSpPr/>
      </dsp:nvSpPr>
      <dsp:spPr>
        <a:xfrm>
          <a:off x="1206938" y="1790419"/>
          <a:ext cx="752730" cy="7527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755EC5-361D-491D-9676-A57D42B3CB31}">
      <dsp:nvSpPr>
        <dsp:cNvPr id="0" name=""/>
        <dsp:cNvSpPr/>
      </dsp:nvSpPr>
      <dsp:spPr>
        <a:xfrm>
          <a:off x="1367356" y="1950837"/>
          <a:ext cx="431894" cy="4318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44062A-2770-42B2-9021-089C551FFB6E}">
      <dsp:nvSpPr>
        <dsp:cNvPr id="0" name=""/>
        <dsp:cNvSpPr/>
      </dsp:nvSpPr>
      <dsp:spPr>
        <a:xfrm>
          <a:off x="966311" y="2777607"/>
          <a:ext cx="123398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Enlarge the screen with four outward facing arrows.</a:t>
          </a:r>
        </a:p>
      </dsp:txBody>
      <dsp:txXfrm>
        <a:off x="966311" y="2777607"/>
        <a:ext cx="1233984" cy="4935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0.20752</cdr:x>
      <cdr:y>0.0084</cdr:y>
    </cdr:from>
    <cdr:to>
      <cdr:x>0.8341</cdr:x>
      <cdr:y>0.25851</cdr:y>
    </cdr:to>
    <cdr:pic>
      <cdr:nvPicPr>
        <cdr:cNvPr id="2" name="chart">
          <a:extLst xmlns:a="http://schemas.openxmlformats.org/drawingml/2006/main">
            <a:ext uri="{FF2B5EF4-FFF2-40B4-BE49-F238E27FC236}">
              <a16:creationId xmlns:a16="http://schemas.microsoft.com/office/drawing/2014/main" id="{468F1850-3BD0-469F-B2E6-CA55B2D44A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76300" y="19050"/>
          <a:ext cx="2645893" cy="56697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7CB6C83-D3C5-4B4A-A55C-F682DA6C99DB}" type="datetimeFigureOut">
              <a:rPr lang="en-US" smtClean="0"/>
              <a:t>4/16/2021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92F6BBB-9E92-4951-80A7-F772DE2608BA}" type="slidenum">
              <a:rPr lang="en-US" smtClean="0"/>
              <a:t>‹#›</a:t>
            </a:fld>
            <a:endParaRPr lang="en-US" dirty="0"/>
          </a:p>
        </p:txBody>
      </p:sp>
    </p:spTree>
    <p:extLst>
      <p:ext uri="{BB962C8B-B14F-4D97-AF65-F5344CB8AC3E}">
        <p14:creationId xmlns:p14="http://schemas.microsoft.com/office/powerpoint/2010/main" val="3496181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23" name="Shape 123"/>
          <p:cNvSpPr>
            <a:spLocks noGrp="1"/>
          </p:cNvSpPr>
          <p:nvPr>
            <p:ph type="body" sz="quarter" idx="1"/>
          </p:nvPr>
        </p:nvSpPr>
        <p:spPr>
          <a:xfrm>
            <a:off x="934720" y="4415790"/>
            <a:ext cx="5140960" cy="4183380"/>
          </a:xfrm>
          <a:prstGeom prst="rect">
            <a:avLst/>
          </a:prstGeom>
        </p:spPr>
        <p:txBody>
          <a:bodyPr lIns="93177" tIns="46589" rIns="93177" bIns="46589"/>
          <a:lstStyle/>
          <a:p>
            <a:endParaRPr dirty="0"/>
          </a:p>
        </p:txBody>
      </p:sp>
    </p:spTree>
    <p:extLst>
      <p:ext uri="{BB962C8B-B14F-4D97-AF65-F5344CB8AC3E}">
        <p14:creationId xmlns:p14="http://schemas.microsoft.com/office/powerpoint/2010/main" val="1267328575"/>
      </p:ext>
    </p:extLst>
  </p:cSld>
  <p:clrMap bg1="lt1" tx1="dk1" bg2="lt2" tx2="dk2" accent1="accent1" accent2="accent2" accent3="accent3" accent4="accent4" accent5="accent5" accent6="accent6" hlink="hlink" folHlink="folHlink"/>
  <p:notesStyle>
    <a:lvl1pPr defTabSz="286984" latinLnBrk="0">
      <a:lnSpc>
        <a:spcPct val="117999"/>
      </a:lnSpc>
      <a:defRPr sz="900">
        <a:latin typeface="Helvetica Neue"/>
        <a:ea typeface="Helvetica Neue"/>
        <a:cs typeface="Helvetica Neue"/>
        <a:sym typeface="Helvetica Neue"/>
      </a:defRPr>
    </a:lvl1pPr>
    <a:lvl2pPr indent="143492" defTabSz="286984" latinLnBrk="0">
      <a:lnSpc>
        <a:spcPct val="117999"/>
      </a:lnSpc>
      <a:defRPr sz="1400">
        <a:latin typeface="Helvetica Neue"/>
        <a:ea typeface="Helvetica Neue"/>
        <a:cs typeface="Helvetica Neue"/>
        <a:sym typeface="Helvetica Neue"/>
      </a:defRPr>
    </a:lvl2pPr>
    <a:lvl3pPr indent="286984" defTabSz="286984" latinLnBrk="0">
      <a:lnSpc>
        <a:spcPct val="117999"/>
      </a:lnSpc>
      <a:defRPr sz="1400">
        <a:latin typeface="Helvetica Neue"/>
        <a:ea typeface="Helvetica Neue"/>
        <a:cs typeface="Helvetica Neue"/>
        <a:sym typeface="Helvetica Neue"/>
      </a:defRPr>
    </a:lvl3pPr>
    <a:lvl4pPr indent="430477" defTabSz="286984" latinLnBrk="0">
      <a:lnSpc>
        <a:spcPct val="117999"/>
      </a:lnSpc>
      <a:defRPr sz="1400">
        <a:latin typeface="Helvetica Neue"/>
        <a:ea typeface="Helvetica Neue"/>
        <a:cs typeface="Helvetica Neue"/>
        <a:sym typeface="Helvetica Neue"/>
      </a:defRPr>
    </a:lvl4pPr>
    <a:lvl5pPr indent="573969" defTabSz="286984" latinLnBrk="0">
      <a:lnSpc>
        <a:spcPct val="117999"/>
      </a:lnSpc>
      <a:defRPr sz="1400">
        <a:latin typeface="Helvetica Neue"/>
        <a:ea typeface="Helvetica Neue"/>
        <a:cs typeface="Helvetica Neue"/>
        <a:sym typeface="Helvetica Neue"/>
      </a:defRPr>
    </a:lvl5pPr>
    <a:lvl6pPr indent="717461" defTabSz="286984" latinLnBrk="0">
      <a:lnSpc>
        <a:spcPct val="117999"/>
      </a:lnSpc>
      <a:defRPr sz="1400">
        <a:latin typeface="Helvetica Neue"/>
        <a:ea typeface="Helvetica Neue"/>
        <a:cs typeface="Helvetica Neue"/>
        <a:sym typeface="Helvetica Neue"/>
      </a:defRPr>
    </a:lvl6pPr>
    <a:lvl7pPr indent="860953" defTabSz="286984" latinLnBrk="0">
      <a:lnSpc>
        <a:spcPct val="117999"/>
      </a:lnSpc>
      <a:defRPr sz="1400">
        <a:latin typeface="Helvetica Neue"/>
        <a:ea typeface="Helvetica Neue"/>
        <a:cs typeface="Helvetica Neue"/>
        <a:sym typeface="Helvetica Neue"/>
      </a:defRPr>
    </a:lvl7pPr>
    <a:lvl8pPr indent="1004446" defTabSz="286984" latinLnBrk="0">
      <a:lnSpc>
        <a:spcPct val="117999"/>
      </a:lnSpc>
      <a:defRPr sz="1400">
        <a:latin typeface="Helvetica Neue"/>
        <a:ea typeface="Helvetica Neue"/>
        <a:cs typeface="Helvetica Neue"/>
        <a:sym typeface="Helvetica Neue"/>
      </a:defRPr>
    </a:lvl8pPr>
    <a:lvl9pPr indent="1147938" defTabSz="286984" latinLnBrk="0">
      <a:lnSpc>
        <a:spcPct val="117999"/>
      </a:lnSpc>
      <a:defRPr sz="14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326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86984" eaLnBrk="1" fontAlgn="auto" latinLnBrk="0" hangingPunct="1">
              <a:lnSpc>
                <a:spcPct val="117999"/>
              </a:lnSpc>
              <a:spcBef>
                <a:spcPts val="0"/>
              </a:spcBef>
              <a:spcAft>
                <a:spcPts val="0"/>
              </a:spcAft>
              <a:buClrTx/>
              <a:buSzTx/>
              <a:buFontTx/>
              <a:buNone/>
              <a:tabLst/>
              <a:defRPr/>
            </a:pPr>
            <a:r>
              <a:rPr lang="en-US" dirty="0"/>
              <a:t>There was a wide variety of bed types included in registries.  The most common were crisis stabilization units.  I grouped CSUs that were 23 hours or less with longer stay crisis stabilization units.   </a:t>
            </a:r>
            <a:r>
              <a:rPr lang="en-US" sz="900" dirty="0">
                <a:effectLst/>
                <a:latin typeface="Calibri" panose="020F0502020204030204" pitchFamily="34" charset="0"/>
                <a:ea typeface="Times New Roman" panose="02020603050405020304" pitchFamily="18" charset="0"/>
                <a:cs typeface="Calibri" panose="020F0502020204030204" pitchFamily="34" charset="0"/>
              </a:rPr>
              <a:t>Public psychiatric hospitals were slightly less likely to be included in the registries because access to them was limited or required multiple approvals in some states.  </a:t>
            </a:r>
            <a:r>
              <a:rPr lang="en-US" sz="900" dirty="0">
                <a:effectLst/>
                <a:latin typeface="Calibri" panose="020F0502020204030204" pitchFamily="34" charset="0"/>
                <a:ea typeface="Calibri" panose="020F0502020204030204" pitchFamily="34" charset="0"/>
                <a:cs typeface="Calibri" panose="020F0502020204030204" pitchFamily="34" charset="0"/>
              </a:rPr>
              <a:t>As noted in the introduction, engaging private hospital systems in the registry has been challenging.</a:t>
            </a:r>
            <a:r>
              <a:rPr lang="en-US" sz="900" dirty="0">
                <a:effectLst/>
                <a:latin typeface="Calibri" panose="020F0502020204030204" pitchFamily="34" charset="0"/>
                <a:ea typeface="Times New Roman" panose="02020603050405020304" pitchFamily="18" charset="0"/>
                <a:cs typeface="Calibri" panose="020F0502020204030204" pitchFamily="34" charset="0"/>
              </a:rPr>
              <a:t>  Several states have used Medicaid and other service contracts with hospital systems to leverage their participation in the registries.  Some state systems have limited registry listings to resources that they control either directly or through contracts, including hospital beds.  More than half of the states include substance use disorder (SUD) settings in a unified bed registry.  States that have a separate SUD bed registry are not included in this count.  About one-third (8) of the state registries include beds for children and youth.  About one-third (8) of states use the registry to track community residential beds to support transitions from hospitals to the community, freeing up hospital beds for those who need them.  Four (4) states included crisis respite settings and one state includes facilities for specialized populations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083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900" dirty="0">
                <a:effectLst/>
                <a:latin typeface="Calibri" panose="020F0502020204030204" pitchFamily="34" charset="0"/>
                <a:ea typeface="Times New Roman" panose="02020603050405020304" pitchFamily="18" charset="0"/>
                <a:cs typeface="Calibri" panose="020F0502020204030204" pitchFamily="34" charset="0"/>
              </a:rPr>
              <a:t>Based on the problems that states sought to solve and the input of stakeholders (or not), state bed registries websites support the interaction of users and bed providers in three ways.   </a:t>
            </a:r>
          </a:p>
          <a:p>
            <a:pPr marL="0" marR="0">
              <a:spcBef>
                <a:spcPts val="0"/>
              </a:spcBef>
              <a:spcAft>
                <a:spcPts val="1000"/>
              </a:spcAft>
            </a:pPr>
            <a:r>
              <a:rPr lang="en-US" sz="900" dirty="0">
                <a:effectLst/>
                <a:latin typeface="Calibri" panose="020F0502020204030204" pitchFamily="34" charset="0"/>
                <a:ea typeface="Calibri" panose="020F0502020204030204" pitchFamily="34" charset="0"/>
                <a:cs typeface="Calibri" panose="020F0502020204030204" pitchFamily="34" charset="0"/>
              </a:rPr>
              <a:t>I’ll go over these in more detail, but basically,  search engines provide information on bed availability and contact information and they were the most common approach.  Referral systems support users to make referrals electronically.  Referral networks support users and providers to make referrals to each other.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486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86984"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The truth is, we don’t have any hard evidence that bed registries hasten access to care or improve the type of care people receive.  No state has done a before/after comparison and only the referral systems and referral networks are able to collect data on the time it takes from referral to treatment. During implementation, states are appropriately measuring compliance with daily bed counts.  </a:t>
            </a:r>
          </a:p>
          <a:p>
            <a:pPr marL="0" marR="0">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But here’s what these states are actively or planning to measure:  </a:t>
            </a:r>
          </a:p>
          <a:p>
            <a:pPr marL="0" marR="0">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Search Engines </a:t>
            </a:r>
            <a:r>
              <a:rPr lang="en-US" sz="900" dirty="0">
                <a:effectLst/>
                <a:latin typeface="Calibri" panose="020F0502020204030204" pitchFamily="34" charset="0"/>
                <a:ea typeface="Calibri" panose="020F0502020204030204" pitchFamily="34" charset="0"/>
                <a:cs typeface="Times New Roman" panose="02020603050405020304" pitchFamily="18" charset="0"/>
              </a:rPr>
              <a:t>with real time, 12, or 24 hour bed updates can tell you state bed capacity at any given time, which providers admit more patients, regional gaps in services, and surges and lulls in demand.  By comparing daily volume across bed types, states can see trends in the use of CSUs, hospital beds, respites, and public hospitals to establish resources where they are most needed, or implement policies and procedures to divert patients from state hospital admissions to CSUs. When this data is combined with other sources, like hospital emergency department waits, states can see whether CSUs and other resources are being efficiently and fully utilized.  </a:t>
            </a:r>
          </a:p>
          <a:p>
            <a:pPr marL="0" marR="0">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Referral systems and networks </a:t>
            </a:r>
            <a:r>
              <a:rPr lang="en-US" sz="900" dirty="0">
                <a:effectLst/>
                <a:latin typeface="Calibri" panose="020F0502020204030204" pitchFamily="34" charset="0"/>
                <a:ea typeface="Calibri" panose="020F0502020204030204" pitchFamily="34" charset="0"/>
                <a:cs typeface="Times New Roman" panose="02020603050405020304" pitchFamily="18" charset="0"/>
              </a:rPr>
              <a:t>have the added benefit of collecting referrals (demand) and time and distance to obtain treatment.  When triangulated with other data sources, hospital boarding for example, state policy makers can begin to see when and where people are helped to stabilize their conditions or conversely, how treatment is delayed or denied and by whom.   While they can’t tell us whether finding a bed is faster with a bed registry, they can help us to make finding a bed faster.  </a:t>
            </a:r>
          </a:p>
          <a:p>
            <a:pPr marL="0" marR="0">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And for states with an integrated continuum of care, bed registries should help providers direct patients to the right setting rather than the only one they know.  </a:t>
            </a:r>
            <a:r>
              <a:rPr lang="en-US" sz="9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dirty="0"/>
          </a:p>
        </p:txBody>
      </p:sp>
    </p:spTree>
    <p:extLst>
      <p:ext uri="{BB962C8B-B14F-4D97-AF65-F5344CB8AC3E}">
        <p14:creationId xmlns:p14="http://schemas.microsoft.com/office/powerpoint/2010/main" val="30486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a:p>
          <a:p>
            <a:endParaRPr lang="en-US"/>
          </a:p>
        </p:txBody>
      </p:sp>
      <p:sp>
        <p:nvSpPr>
          <p:cNvPr id="4" name="Slide Number Placeholder 3"/>
          <p:cNvSpPr>
            <a:spLocks noGrp="1"/>
          </p:cNvSpPr>
          <p:nvPr>
            <p:ph type="sldNum" sz="quarter" idx="10"/>
          </p:nvPr>
        </p:nvSpPr>
        <p:spPr/>
        <p:txBody>
          <a:bodyPr/>
          <a:lstStyle/>
          <a:p>
            <a:fld id="{A40EBAF4-6631-432C-983A-58CA6AC87A91}" type="slidenum">
              <a:rPr lang="en-US" smtClean="0"/>
              <a:t>2</a:t>
            </a:fld>
            <a:endParaRPr lang="en-US"/>
          </a:p>
        </p:txBody>
      </p:sp>
    </p:spTree>
    <p:extLst>
      <p:ext uri="{BB962C8B-B14F-4D97-AF65-F5344CB8AC3E}">
        <p14:creationId xmlns:p14="http://schemas.microsoft.com/office/powerpoint/2010/main" val="35782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PRODUCER</a:t>
            </a:r>
          </a:p>
          <a:p>
            <a:endParaRPr lang="en-US"/>
          </a:p>
          <a:p>
            <a:r>
              <a:rPr lang="en-US"/>
              <a:t>This event is discussion based, so you will have opportunities to speak aloud. Use the raise hand button to request to come off mute during discussions. It looks like the picture you see on your screen. You’ll find it at the very top, above the slides. When you raise your hand, I will open your phone line for you if you’re on mute. Go ahead and cluck the raise hand button now so I know you’ve found it. Great! Now please click it again to lower your hand. Thanks!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5F3E98-367A-4C0F-A532-DC6F0F3C0A5D}"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557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83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090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900" kern="1200" dirty="0">
                <a:solidFill>
                  <a:schemeClr val="tx1"/>
                </a:solidFill>
                <a:effectLst/>
                <a:latin typeface="+mn-lt"/>
                <a:ea typeface="+mn-ea"/>
                <a:cs typeface="+mn-cs"/>
              </a:rPr>
              <a:t>These flexible TTI funds are used to strengthen transformation initiatives and activities that can be implemented in the State, either through a new initiative or expansion of one already underway, and focus on one or multiple phases of system change. TTI recipients are chosen on the following criteria:</a:t>
            </a:r>
          </a:p>
          <a:p>
            <a:pPr lvl="0" fontAlgn="base"/>
            <a:r>
              <a:rPr lang="en-US" sz="900" kern="1200" dirty="0">
                <a:solidFill>
                  <a:schemeClr val="tx1"/>
                </a:solidFill>
                <a:effectLst/>
                <a:latin typeface="+mn-lt"/>
                <a:ea typeface="+mn-ea"/>
                <a:cs typeface="+mn-cs"/>
              </a:rPr>
              <a:t>Transformation readiness, demonstrated by examples of transformation initiatives already underway using State funds, Block grant funds, other identified public or private resources;</a:t>
            </a:r>
          </a:p>
          <a:p>
            <a:pPr lvl="0" fontAlgn="base"/>
            <a:r>
              <a:rPr lang="en-US" sz="900" kern="1200" dirty="0">
                <a:solidFill>
                  <a:schemeClr val="tx1"/>
                </a:solidFill>
                <a:effectLst/>
                <a:latin typeface="+mn-lt"/>
                <a:ea typeface="+mn-ea"/>
                <a:cs typeface="+mn-cs"/>
              </a:rPr>
              <a:t>Existing multi-agency collaboration on transformation initiatives;</a:t>
            </a:r>
          </a:p>
          <a:p>
            <a:pPr lvl="0" fontAlgn="base"/>
            <a:r>
              <a:rPr lang="en-US" sz="900" kern="1200" dirty="0">
                <a:solidFill>
                  <a:schemeClr val="tx1"/>
                </a:solidFill>
                <a:effectLst/>
                <a:latin typeface="+mn-lt"/>
                <a:ea typeface="+mn-ea"/>
                <a:cs typeface="+mn-cs"/>
              </a:rPr>
              <a:t>Proposed initiatives rooted in systems change with the greatest quality impact;</a:t>
            </a:r>
          </a:p>
          <a:p>
            <a:pPr lvl="0" fontAlgn="base"/>
            <a:r>
              <a:rPr lang="en-US" sz="900" kern="1200" dirty="0">
                <a:solidFill>
                  <a:schemeClr val="tx1"/>
                </a:solidFill>
                <a:effectLst/>
                <a:latin typeface="+mn-lt"/>
                <a:ea typeface="+mn-ea"/>
                <a:cs typeface="+mn-cs"/>
              </a:rPr>
              <a:t>Identification of other state resources and infrastructure which may leverage the TTI award funds for the proposed initiative; and</a:t>
            </a:r>
          </a:p>
          <a:p>
            <a:pPr lvl="0" fontAlgn="base"/>
            <a:r>
              <a:rPr lang="en-US" sz="900" kern="1200" dirty="0">
                <a:solidFill>
                  <a:schemeClr val="tx1"/>
                </a:solidFill>
                <a:effectLst/>
                <a:latin typeface="+mn-lt"/>
                <a:ea typeface="+mn-ea"/>
                <a:cs typeface="+mn-cs"/>
              </a:rPr>
              <a:t>Realistic timeframes, concrete activities, and measurable outcomes for the proposed initiative.</a:t>
            </a:r>
          </a:p>
          <a:p>
            <a:endParaRPr lang="en-US" dirty="0"/>
          </a:p>
        </p:txBody>
      </p:sp>
    </p:spTree>
    <p:extLst>
      <p:ext uri="{BB962C8B-B14F-4D97-AF65-F5344CB8AC3E}">
        <p14:creationId xmlns:p14="http://schemas.microsoft.com/office/powerpoint/2010/main" val="7291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18 months, we’ve been talking to the 23 TTI states and visited many of them in person before COVID.  The report details what we found.  In today’s webinar, we will present what we heard from states particularly:   </a:t>
            </a:r>
          </a:p>
          <a:p>
            <a:pPr marL="171450" indent="-171450">
              <a:buFontTx/>
              <a:buChar char="-"/>
            </a:pPr>
            <a:r>
              <a:rPr lang="en-US" dirty="0"/>
              <a:t>The initial problems they were trying to solve with bed registries.  </a:t>
            </a:r>
          </a:p>
          <a:p>
            <a:pPr marL="171450" indent="-171450">
              <a:buFontTx/>
              <a:buChar char="-"/>
            </a:pPr>
            <a:r>
              <a:rPr lang="en-US" dirty="0"/>
              <a:t>Which facilities are providing the updates to the bed registry site</a:t>
            </a:r>
          </a:p>
          <a:p>
            <a:pPr marL="171450" indent="-171450">
              <a:buFontTx/>
              <a:buChar char="-"/>
            </a:pPr>
            <a:r>
              <a:rPr lang="en-US" dirty="0"/>
              <a:t>What information bed registries provide and how referral are made</a:t>
            </a:r>
          </a:p>
          <a:p>
            <a:pPr marL="171450" indent="-171450">
              <a:buFontTx/>
              <a:buChar char="-"/>
            </a:pPr>
            <a:r>
              <a:rPr lang="en-US" dirty="0"/>
              <a:t>The types of beds that are included in  bed registries</a:t>
            </a:r>
          </a:p>
          <a:p>
            <a:pPr marL="171450" indent="-171450">
              <a:buFontTx/>
              <a:buChar char="-"/>
            </a:pPr>
            <a:r>
              <a:rPr lang="en-US" dirty="0"/>
              <a:t>How bed data is refreshed and </a:t>
            </a:r>
          </a:p>
          <a:p>
            <a:pPr marL="171450" indent="-171450">
              <a:buFontTx/>
              <a:buChar char="-"/>
            </a:pPr>
            <a:r>
              <a:rPr lang="en-US" dirty="0"/>
              <a:t>Who can access  the bed registry</a:t>
            </a:r>
          </a:p>
          <a:p>
            <a:pPr marL="0" indent="0">
              <a:buFontTx/>
              <a:buNone/>
            </a:pPr>
            <a:endParaRPr lang="en-US" dirty="0"/>
          </a:p>
          <a:p>
            <a:endParaRPr lang="en-US" dirty="0"/>
          </a:p>
        </p:txBody>
      </p:sp>
    </p:spTree>
    <p:extLst>
      <p:ext uri="{BB962C8B-B14F-4D97-AF65-F5344CB8AC3E}">
        <p14:creationId xmlns:p14="http://schemas.microsoft.com/office/powerpoint/2010/main" val="391606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900" dirty="0">
                <a:effectLst/>
                <a:latin typeface="Calibri" panose="020F0502020204030204" pitchFamily="34" charset="0"/>
                <a:ea typeface="Calibri" panose="020F0502020204030204" pitchFamily="34" charset="0"/>
                <a:cs typeface="Calibri" panose="020F0502020204030204" pitchFamily="34" charset="0"/>
              </a:rPr>
              <a:t>What approach states take is always based on the problem they were trying to address. In some cases states were under an executive or legislative  mandate that defined the purpose or vehicle of an electronic registry.  But in every state, the primary goal has been to get people into care quickly.  In addition to that, states had additional motivation; excessive waits in hospital emergency departments, lending supported and improving the efficiency of mobile crisis teams, and several saw the bed registry as a way to monitor how well policies were working to divert patients to community based short term settings like crisis stabilization units.  Some states saw the bed registry as a way to make the system transparent to stakeholders and consumers and empower them.  </a:t>
            </a:r>
          </a:p>
          <a:p>
            <a:pPr marL="0" marR="0">
              <a:spcBef>
                <a:spcPts val="0"/>
              </a:spcBef>
              <a:spcAft>
                <a:spcPts val="1000"/>
              </a:spcAf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900" dirty="0">
                <a:effectLst/>
                <a:latin typeface="Calibri" panose="020F0502020204030204" pitchFamily="34" charset="0"/>
                <a:ea typeface="Calibri" panose="020F0502020204030204" pitchFamily="34" charset="0"/>
                <a:cs typeface="Calibri" panose="020F0502020204030204" pitchFamily="34" charset="0"/>
              </a:rPr>
              <a:t>The chart on the right illustrates the most common impact measures of the bed registries.  These metrics reflect the problems states identified as their motivation to develop bed registries.  Time to treatment is the most common issue followed by bed capacity and utilization.  Closely tied to utilization is diversion to less used and costly alternatives</a:t>
            </a:r>
            <a:endParaRPr lang="en-US" dirty="0"/>
          </a:p>
        </p:txBody>
      </p:sp>
    </p:spTree>
    <p:extLst>
      <p:ext uri="{BB962C8B-B14F-4D97-AF65-F5344CB8AC3E}">
        <p14:creationId xmlns:p14="http://schemas.microsoft.com/office/powerpoint/2010/main" val="320758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86984" eaLnBrk="1" fontAlgn="auto" latinLnBrk="0" hangingPunct="1">
              <a:lnSpc>
                <a:spcPct val="117999"/>
              </a:lnSpc>
              <a:spcBef>
                <a:spcPts val="0"/>
              </a:spcBef>
              <a:spcAft>
                <a:spcPts val="0"/>
              </a:spcAft>
              <a:buClrTx/>
              <a:buSzTx/>
              <a:buFontTx/>
              <a:buNone/>
              <a:tabLst/>
              <a:defRPr/>
            </a:pPr>
            <a:r>
              <a:rPr lang="en-US" dirty="0"/>
              <a:t>Studies on bed registries have documented how important stakeholder engagement has been to successful bed registries.  Without stakeholder buy-in, bed registries fail.   If hospital staff don’t enter the data, the data become unreliable, and users don’t bother with the website.  Many states pointed out that before the bed registry, crisis providers and emergency department staff already had a system to place individuals in beds and that it relied on personal relationships, negotiation, and persistence through phone calls and faxes. Bed registries are asking them to do something new and different.  To some stakeholders, a bed registry can seem like another unnecessary layer of administrative burden in their way to getting patients into treatment – the exact opposite of what most states want bed registries to do.   Successful state had to engage stakeholders in designing systems that add value and help them do their jobs.  To find that out – states had to ask their stakeholders.  This chart reflects the stakeholders most commonly engaged in planning the bed registry.  Some are engaged in the foundation, some after the contract, and some consulted after the system is designed.  In addition to engaging stakeholders, some states have incentivized or required participation through contracts.  Hospitals were often the toughest stakeholders to persuade and it is reflected in state efforts to engage them.  Some states established steering committees, some states added bed registries to existing planning committees, and some states used less structured means to solicit input.  </a:t>
            </a:r>
          </a:p>
          <a:p>
            <a:endParaRPr lang="en-US" dirty="0"/>
          </a:p>
        </p:txBody>
      </p:sp>
    </p:spTree>
    <p:extLst>
      <p:ext uri="{BB962C8B-B14F-4D97-AF65-F5344CB8AC3E}">
        <p14:creationId xmlns:p14="http://schemas.microsoft.com/office/powerpoint/2010/main" val="1782857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446693" y="3391929"/>
            <a:ext cx="8240108" cy="14419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6689" y="1535686"/>
            <a:ext cx="8240110" cy="541971"/>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46691" y="2094919"/>
            <a:ext cx="8240108" cy="442741"/>
          </a:xfrm>
        </p:spPr>
        <p:txBody>
          <a:bodyPr anchor="t">
            <a:normAutofit/>
          </a:bodyPr>
          <a:lstStyle>
            <a:lvl1pPr marL="0" indent="0" algn="l">
              <a:buNone/>
              <a:defRPr sz="1200"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448092" y="330994"/>
            <a:ext cx="2719909" cy="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5976001" y="330994"/>
            <a:ext cx="2710800" cy="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userDrawn="1"/>
        </p:nvSpPr>
        <p:spPr>
          <a:xfrm>
            <a:off x="3216601" y="330994"/>
            <a:ext cx="2710800" cy="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p:cNvSpPr/>
          <p:nvPr userDrawn="1"/>
        </p:nvSpPr>
        <p:spPr>
          <a:xfrm>
            <a:off x="448092" y="514956"/>
            <a:ext cx="8240110" cy="8131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8092" y="578630"/>
            <a:ext cx="6180991" cy="685800"/>
          </a:xfrm>
          <a:prstGeom prst="rect">
            <a:avLst/>
          </a:prstGeom>
        </p:spPr>
      </p:pic>
      <p:sp>
        <p:nvSpPr>
          <p:cNvPr id="26" name="Text Placeholder 9"/>
          <p:cNvSpPr>
            <a:spLocks noGrp="1"/>
          </p:cNvSpPr>
          <p:nvPr>
            <p:ph type="body" sz="quarter" idx="15" hasCustomPrompt="1"/>
          </p:nvPr>
        </p:nvSpPr>
        <p:spPr>
          <a:xfrm>
            <a:off x="1112466" y="3499692"/>
            <a:ext cx="5885284" cy="349436"/>
          </a:xfrm>
          <a:prstGeom prst="rect">
            <a:avLst/>
          </a:prstGeom>
        </p:spPr>
        <p:txBody>
          <a:bodyPr anchor="ctr"/>
          <a:lstStyle>
            <a:lvl1pPr marL="0" indent="0" algn="l">
              <a:buNone/>
              <a:defRPr i="0" u="none" baseline="0">
                <a:solidFill>
                  <a:schemeClr val="bg1"/>
                </a:solidFill>
              </a:defRPr>
            </a:lvl1pPr>
          </a:lstStyle>
          <a:p>
            <a:pPr lvl="0"/>
            <a:r>
              <a:rPr lang="en-US" dirty="0"/>
              <a:t>Type Name</a:t>
            </a:r>
          </a:p>
        </p:txBody>
      </p:sp>
      <p:sp>
        <p:nvSpPr>
          <p:cNvPr id="27" name="Text Placeholder 9"/>
          <p:cNvSpPr>
            <a:spLocks noGrp="1"/>
          </p:cNvSpPr>
          <p:nvPr>
            <p:ph type="body" sz="quarter" idx="16" hasCustomPrompt="1"/>
          </p:nvPr>
        </p:nvSpPr>
        <p:spPr>
          <a:xfrm>
            <a:off x="1112466" y="3938305"/>
            <a:ext cx="5885284" cy="349436"/>
          </a:xfrm>
          <a:prstGeom prst="rect">
            <a:avLst/>
          </a:prstGeom>
        </p:spPr>
        <p:txBody>
          <a:bodyPr anchor="ctr"/>
          <a:lstStyle>
            <a:lvl1pPr marL="0" indent="0" algn="l">
              <a:buNone/>
              <a:defRPr i="0" baseline="0">
                <a:solidFill>
                  <a:schemeClr val="bg1"/>
                </a:solidFill>
              </a:defRPr>
            </a:lvl1pPr>
          </a:lstStyle>
          <a:p>
            <a:pPr lvl="0"/>
            <a:r>
              <a:rPr lang="en-US" dirty="0"/>
              <a:t>Type Position</a:t>
            </a:r>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33447" y="4383453"/>
            <a:ext cx="342900" cy="342900"/>
          </a:xfrm>
          <a:prstGeom prst="rect">
            <a:avLst/>
          </a:prstGeom>
          <a:effectLst>
            <a:innerShdw blurRad="63500" dist="50800" dir="13500000">
              <a:prstClr val="black">
                <a:alpha val="50000"/>
              </a:prstClr>
            </a:innerShdw>
          </a:effectLst>
        </p:spPr>
      </p:pic>
      <p:sp>
        <p:nvSpPr>
          <p:cNvPr id="30" name="Text Placeholder 9"/>
          <p:cNvSpPr>
            <a:spLocks noGrp="1"/>
          </p:cNvSpPr>
          <p:nvPr>
            <p:ph type="body" sz="quarter" idx="17" hasCustomPrompt="1"/>
          </p:nvPr>
        </p:nvSpPr>
        <p:spPr>
          <a:xfrm>
            <a:off x="5490227" y="4370713"/>
            <a:ext cx="1507523" cy="349436"/>
          </a:xfrm>
          <a:prstGeom prst="rect">
            <a:avLst/>
          </a:prstGeom>
        </p:spPr>
        <p:txBody>
          <a:bodyPr anchor="ctr"/>
          <a:lstStyle>
            <a:lvl1pPr marL="0" indent="0" algn="l">
              <a:buNone/>
              <a:defRPr sz="1500" i="0" baseline="0">
                <a:solidFill>
                  <a:schemeClr val="bg1"/>
                </a:solidFill>
              </a:defRPr>
            </a:lvl1pPr>
          </a:lstStyle>
          <a:p>
            <a:pPr lvl="0"/>
            <a:r>
              <a:rPr lang="en-US" dirty="0"/>
              <a:t>(123) 456-7890</a:t>
            </a:r>
          </a:p>
        </p:txBody>
      </p:sp>
      <p:sp>
        <p:nvSpPr>
          <p:cNvPr id="31" name="Text Placeholder 9"/>
          <p:cNvSpPr>
            <a:spLocks noGrp="1"/>
          </p:cNvSpPr>
          <p:nvPr>
            <p:ph type="body" sz="quarter" idx="18" hasCustomPrompt="1"/>
          </p:nvPr>
        </p:nvSpPr>
        <p:spPr>
          <a:xfrm>
            <a:off x="1112466" y="4376917"/>
            <a:ext cx="3759545" cy="349436"/>
          </a:xfrm>
          <a:prstGeom prst="rect">
            <a:avLst/>
          </a:prstGeom>
        </p:spPr>
        <p:txBody>
          <a:bodyPr anchor="ctr"/>
          <a:lstStyle>
            <a:lvl1pPr marL="0" indent="0" algn="l">
              <a:buNone/>
              <a:defRPr sz="1500" i="0" baseline="0">
                <a:solidFill>
                  <a:schemeClr val="bg1"/>
                </a:solidFill>
              </a:defRPr>
            </a:lvl1pPr>
          </a:lstStyle>
          <a:p>
            <a:pPr lvl="0"/>
            <a:r>
              <a:rPr lang="en-US" dirty="0"/>
              <a:t>Type Email</a:t>
            </a:r>
          </a:p>
        </p:txBody>
      </p:sp>
      <p:grpSp>
        <p:nvGrpSpPr>
          <p:cNvPr id="38" name="Group 37"/>
          <p:cNvGrpSpPr/>
          <p:nvPr userDrawn="1"/>
        </p:nvGrpSpPr>
        <p:grpSpPr>
          <a:xfrm>
            <a:off x="608130" y="3483431"/>
            <a:ext cx="358093" cy="1239585"/>
            <a:chOff x="2005157" y="4193075"/>
            <a:chExt cx="477457" cy="1652780"/>
          </a:xfrm>
        </p:grpSpPr>
        <p:pic>
          <p:nvPicPr>
            <p:cNvPr id="29" name="Picture 2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05157" y="5388655"/>
              <a:ext cx="457200" cy="457200"/>
            </a:xfrm>
            <a:prstGeom prst="rect">
              <a:avLst/>
            </a:prstGeom>
            <a:effectLst>
              <a:innerShdw blurRad="63500" dist="50800" dir="13500000">
                <a:prstClr val="black">
                  <a:alpha val="50000"/>
                </a:prstClr>
              </a:innerShdw>
            </a:effectLst>
          </p:spPr>
        </p:pic>
        <p:pic>
          <p:nvPicPr>
            <p:cNvPr id="33" name="Picture 3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25414" y="4792726"/>
              <a:ext cx="457200" cy="457200"/>
            </a:xfrm>
            <a:prstGeom prst="rect">
              <a:avLst/>
            </a:prstGeom>
            <a:effectLst>
              <a:innerShdw blurRad="63500" dist="50800" dir="16200000">
                <a:prstClr val="black">
                  <a:alpha val="50000"/>
                </a:prstClr>
              </a:innerShdw>
            </a:effectLst>
          </p:spPr>
        </p:pic>
        <p:pic>
          <p:nvPicPr>
            <p:cNvPr id="35" name="Picture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25414" y="4193075"/>
              <a:ext cx="457200" cy="457200"/>
            </a:xfrm>
            <a:prstGeom prst="rect">
              <a:avLst/>
            </a:prstGeom>
            <a:effectLst>
              <a:innerShdw blurRad="63500" dist="50800" dir="16200000">
                <a:prstClr val="black">
                  <a:alpha val="50000"/>
                </a:prstClr>
              </a:innerShdw>
            </a:effectLst>
          </p:spPr>
        </p:pic>
      </p:grpSp>
    </p:spTree>
    <p:extLst>
      <p:ext uri="{BB962C8B-B14F-4D97-AF65-F5344CB8AC3E}">
        <p14:creationId xmlns:p14="http://schemas.microsoft.com/office/powerpoint/2010/main" val="335854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userDrawn="1"/>
        </p:nvGrpSpPr>
        <p:grpSpPr>
          <a:xfrm>
            <a:off x="448092" y="4394098"/>
            <a:ext cx="8240108" cy="398826"/>
            <a:chOff x="597455" y="5858797"/>
            <a:chExt cx="10986811" cy="531768"/>
          </a:xfrm>
        </p:grpSpPr>
        <p:sp>
          <p:nvSpPr>
            <p:cNvPr id="9" name="Rectangle 8"/>
            <p:cNvSpPr/>
            <p:nvPr userDrawn="1"/>
          </p:nvSpPr>
          <p:spPr>
            <a:xfrm>
              <a:off x="597455" y="5858797"/>
              <a:ext cx="10986811" cy="5317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userDrawn="1"/>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1204393" y="5896081"/>
              <a:ext cx="304800" cy="457200"/>
            </a:xfrm>
            <a:prstGeom prst="rect">
              <a:avLst/>
            </a:prstGeom>
            <a:effectLst>
              <a:innerShdw blurRad="63500" dist="50800" dir="13500000">
                <a:prstClr val="black">
                  <a:alpha val="50000"/>
                </a:prstClr>
              </a:innerShdw>
            </a:effectLst>
          </p:spPr>
        </p:pic>
      </p:grpSp>
      <p:sp>
        <p:nvSpPr>
          <p:cNvPr id="2" name="Title 1"/>
          <p:cNvSpPr>
            <a:spLocks noGrp="1"/>
          </p:cNvSpPr>
          <p:nvPr>
            <p:ph type="title" hasCustomPrompt="1"/>
          </p:nvPr>
        </p:nvSpPr>
        <p:spPr>
          <a:xfrm>
            <a:off x="581194" y="3292540"/>
            <a:ext cx="7989752" cy="425054"/>
          </a:xfrm>
        </p:spPr>
        <p:txBody>
          <a:bodyPr anchor="b">
            <a:normAutofit/>
          </a:bodyPr>
          <a:lstStyle>
            <a:lvl1pPr algn="l">
              <a:defRPr sz="1800" b="0">
                <a:solidFill>
                  <a:schemeClr val="accent1"/>
                </a:solidFill>
              </a:defRPr>
            </a:lvl1pPr>
          </a:lstStyle>
          <a:p>
            <a:r>
              <a:rPr lang="en-US" dirty="0"/>
              <a:t>Click to edit SLIDE TITLE</a:t>
            </a:r>
          </a:p>
        </p:txBody>
      </p:sp>
      <p:sp>
        <p:nvSpPr>
          <p:cNvPr id="3" name="Picture Placeholder 2"/>
          <p:cNvSpPr>
            <a:spLocks noGrp="1" noChangeAspect="1"/>
          </p:cNvSpPr>
          <p:nvPr>
            <p:ph type="pic" idx="1"/>
          </p:nvPr>
        </p:nvSpPr>
        <p:spPr>
          <a:xfrm>
            <a:off x="448094" y="449794"/>
            <a:ext cx="8238706" cy="27875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hasCustomPrompt="1"/>
          </p:nvPr>
        </p:nvSpPr>
        <p:spPr>
          <a:xfrm>
            <a:off x="581194" y="3863998"/>
            <a:ext cx="7989752" cy="449003"/>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Caption</a:t>
            </a:r>
          </a:p>
        </p:txBody>
      </p:sp>
      <p:grpSp>
        <p:nvGrpSpPr>
          <p:cNvPr id="11" name="Group 10"/>
          <p:cNvGrpSpPr/>
          <p:nvPr userDrawn="1"/>
        </p:nvGrpSpPr>
        <p:grpSpPr>
          <a:xfrm>
            <a:off x="452646" y="330994"/>
            <a:ext cx="8238709" cy="81000"/>
            <a:chOff x="597456" y="441325"/>
            <a:chExt cx="10984945" cy="108000"/>
          </a:xfrm>
        </p:grpSpPr>
        <p:sp>
          <p:nvSpPr>
            <p:cNvPr id="12" name="Rectangle 11"/>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8" name="Date Placeholder 17"/>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19" name="Footer Placeholder 18"/>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20" name="Slide Number Placeholder 19"/>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0141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End Slide">
    <p:spTree>
      <p:nvGrpSpPr>
        <p:cNvPr id="1" name=""/>
        <p:cNvGrpSpPr/>
        <p:nvPr/>
      </p:nvGrpSpPr>
      <p:grpSpPr>
        <a:xfrm>
          <a:off x="0" y="0"/>
          <a:ext cx="0" cy="0"/>
          <a:chOff x="0" y="0"/>
          <a:chExt cx="0" cy="0"/>
        </a:xfrm>
      </p:grpSpPr>
      <p:sp>
        <p:nvSpPr>
          <p:cNvPr id="7" name="Rectangle 6"/>
          <p:cNvSpPr/>
          <p:nvPr/>
        </p:nvSpPr>
        <p:spPr>
          <a:xfrm>
            <a:off x="446693" y="3361038"/>
            <a:ext cx="8240108" cy="14728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48092" y="330994"/>
            <a:ext cx="2719909" cy="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5976001" y="330994"/>
            <a:ext cx="2710800" cy="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userDrawn="1"/>
        </p:nvSpPr>
        <p:spPr>
          <a:xfrm>
            <a:off x="3216601" y="330994"/>
            <a:ext cx="2710800" cy="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p:cNvSpPr/>
          <p:nvPr userDrawn="1"/>
        </p:nvSpPr>
        <p:spPr>
          <a:xfrm>
            <a:off x="448092" y="514956"/>
            <a:ext cx="8240110" cy="8131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8092" y="578630"/>
            <a:ext cx="6180991" cy="685800"/>
          </a:xfrm>
          <a:prstGeom prst="rect">
            <a:avLst/>
          </a:prstGeom>
        </p:spPr>
      </p:pic>
      <p:sp>
        <p:nvSpPr>
          <p:cNvPr id="26" name="Text Placeholder 9"/>
          <p:cNvSpPr>
            <a:spLocks noGrp="1"/>
          </p:cNvSpPr>
          <p:nvPr>
            <p:ph type="body" sz="quarter" idx="15" hasCustomPrompt="1"/>
          </p:nvPr>
        </p:nvSpPr>
        <p:spPr>
          <a:xfrm>
            <a:off x="1112466" y="3499692"/>
            <a:ext cx="5885284" cy="349436"/>
          </a:xfrm>
          <a:prstGeom prst="rect">
            <a:avLst/>
          </a:prstGeom>
        </p:spPr>
        <p:txBody>
          <a:bodyPr anchor="ctr"/>
          <a:lstStyle>
            <a:lvl1pPr marL="0" indent="0" algn="l">
              <a:buNone/>
              <a:defRPr i="0" u="none" baseline="0">
                <a:solidFill>
                  <a:schemeClr val="bg1"/>
                </a:solidFill>
              </a:defRPr>
            </a:lvl1pPr>
          </a:lstStyle>
          <a:p>
            <a:pPr lvl="0"/>
            <a:r>
              <a:rPr lang="en-US" dirty="0"/>
              <a:t>Type Name</a:t>
            </a:r>
          </a:p>
        </p:txBody>
      </p:sp>
      <p:sp>
        <p:nvSpPr>
          <p:cNvPr id="27" name="Text Placeholder 9"/>
          <p:cNvSpPr>
            <a:spLocks noGrp="1"/>
          </p:cNvSpPr>
          <p:nvPr>
            <p:ph type="body" sz="quarter" idx="16" hasCustomPrompt="1"/>
          </p:nvPr>
        </p:nvSpPr>
        <p:spPr>
          <a:xfrm>
            <a:off x="1112466" y="3938305"/>
            <a:ext cx="5885284" cy="349436"/>
          </a:xfrm>
          <a:prstGeom prst="rect">
            <a:avLst/>
          </a:prstGeom>
        </p:spPr>
        <p:txBody>
          <a:bodyPr anchor="ctr"/>
          <a:lstStyle>
            <a:lvl1pPr marL="0" indent="0" algn="l">
              <a:buNone/>
              <a:defRPr i="0" baseline="0">
                <a:solidFill>
                  <a:schemeClr val="bg1"/>
                </a:solidFill>
              </a:defRPr>
            </a:lvl1pPr>
          </a:lstStyle>
          <a:p>
            <a:pPr lvl="0"/>
            <a:r>
              <a:rPr lang="en-US" dirty="0"/>
              <a:t>Type Position</a:t>
            </a:r>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33447" y="4383453"/>
            <a:ext cx="342900" cy="342900"/>
          </a:xfrm>
          <a:prstGeom prst="rect">
            <a:avLst/>
          </a:prstGeom>
          <a:effectLst>
            <a:innerShdw blurRad="63500" dist="50800" dir="13500000">
              <a:prstClr val="black">
                <a:alpha val="50000"/>
              </a:prstClr>
            </a:innerShdw>
          </a:effectLst>
        </p:spPr>
      </p:pic>
      <p:sp>
        <p:nvSpPr>
          <p:cNvPr id="30" name="Text Placeholder 9"/>
          <p:cNvSpPr>
            <a:spLocks noGrp="1"/>
          </p:cNvSpPr>
          <p:nvPr>
            <p:ph type="body" sz="quarter" idx="17" hasCustomPrompt="1"/>
          </p:nvPr>
        </p:nvSpPr>
        <p:spPr>
          <a:xfrm>
            <a:off x="5490227" y="4370713"/>
            <a:ext cx="1507523" cy="349436"/>
          </a:xfrm>
          <a:prstGeom prst="rect">
            <a:avLst/>
          </a:prstGeom>
        </p:spPr>
        <p:txBody>
          <a:bodyPr anchor="ctr"/>
          <a:lstStyle>
            <a:lvl1pPr marL="0" indent="0" algn="l">
              <a:buNone/>
              <a:defRPr sz="1500" i="0" baseline="0">
                <a:solidFill>
                  <a:schemeClr val="bg1"/>
                </a:solidFill>
              </a:defRPr>
            </a:lvl1pPr>
          </a:lstStyle>
          <a:p>
            <a:pPr lvl="0"/>
            <a:r>
              <a:rPr lang="en-US" dirty="0"/>
              <a:t>(123) 456-7890</a:t>
            </a:r>
          </a:p>
        </p:txBody>
      </p:sp>
      <p:sp>
        <p:nvSpPr>
          <p:cNvPr id="31" name="Text Placeholder 9"/>
          <p:cNvSpPr>
            <a:spLocks noGrp="1"/>
          </p:cNvSpPr>
          <p:nvPr>
            <p:ph type="body" sz="quarter" idx="18" hasCustomPrompt="1"/>
          </p:nvPr>
        </p:nvSpPr>
        <p:spPr>
          <a:xfrm>
            <a:off x="1112466" y="4376917"/>
            <a:ext cx="3759545" cy="349436"/>
          </a:xfrm>
          <a:prstGeom prst="rect">
            <a:avLst/>
          </a:prstGeom>
        </p:spPr>
        <p:txBody>
          <a:bodyPr anchor="ctr"/>
          <a:lstStyle>
            <a:lvl1pPr marL="0" indent="0" algn="l">
              <a:buNone/>
              <a:defRPr sz="1500" i="0" baseline="0">
                <a:solidFill>
                  <a:schemeClr val="bg1"/>
                </a:solidFill>
              </a:defRPr>
            </a:lvl1pPr>
          </a:lstStyle>
          <a:p>
            <a:pPr lvl="0"/>
            <a:r>
              <a:rPr lang="en-US" dirty="0"/>
              <a:t>Type Email</a:t>
            </a:r>
          </a:p>
        </p:txBody>
      </p:sp>
      <p:grpSp>
        <p:nvGrpSpPr>
          <p:cNvPr id="38" name="Group 37"/>
          <p:cNvGrpSpPr/>
          <p:nvPr userDrawn="1"/>
        </p:nvGrpSpPr>
        <p:grpSpPr>
          <a:xfrm>
            <a:off x="608130" y="3483431"/>
            <a:ext cx="358093" cy="1239585"/>
            <a:chOff x="2005157" y="4193075"/>
            <a:chExt cx="477457" cy="1652780"/>
          </a:xfrm>
        </p:grpSpPr>
        <p:pic>
          <p:nvPicPr>
            <p:cNvPr id="29" name="Picture 2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05157" y="5388655"/>
              <a:ext cx="457200" cy="457200"/>
            </a:xfrm>
            <a:prstGeom prst="rect">
              <a:avLst/>
            </a:prstGeom>
            <a:effectLst>
              <a:innerShdw blurRad="63500" dist="50800" dir="13500000">
                <a:prstClr val="black">
                  <a:alpha val="50000"/>
                </a:prstClr>
              </a:innerShdw>
            </a:effectLst>
          </p:spPr>
        </p:pic>
        <p:pic>
          <p:nvPicPr>
            <p:cNvPr id="33" name="Picture 3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25414" y="4792726"/>
              <a:ext cx="457200" cy="457200"/>
            </a:xfrm>
            <a:prstGeom prst="rect">
              <a:avLst/>
            </a:prstGeom>
            <a:effectLst>
              <a:innerShdw blurRad="63500" dist="50800" dir="16200000">
                <a:prstClr val="black">
                  <a:alpha val="50000"/>
                </a:prstClr>
              </a:innerShdw>
            </a:effectLst>
          </p:spPr>
        </p:pic>
        <p:pic>
          <p:nvPicPr>
            <p:cNvPr id="35" name="Picture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25414" y="4193075"/>
              <a:ext cx="457200" cy="457200"/>
            </a:xfrm>
            <a:prstGeom prst="rect">
              <a:avLst/>
            </a:prstGeom>
            <a:effectLst>
              <a:innerShdw blurRad="63500" dist="50800" dir="16200000">
                <a:prstClr val="black">
                  <a:alpha val="50000"/>
                </a:prstClr>
              </a:innerShdw>
            </a:effectLst>
          </p:spPr>
        </p:pic>
      </p:grpSp>
      <p:sp>
        <p:nvSpPr>
          <p:cNvPr id="4" name="TextBox 3"/>
          <p:cNvSpPr txBox="1"/>
          <p:nvPr userDrawn="1"/>
        </p:nvSpPr>
        <p:spPr>
          <a:xfrm>
            <a:off x="451947" y="1755948"/>
            <a:ext cx="8240108" cy="1177245"/>
          </a:xfrm>
          <a:prstGeom prst="rect">
            <a:avLst/>
          </a:prstGeom>
          <a:noFill/>
        </p:spPr>
        <p:txBody>
          <a:bodyPr wrap="square" lIns="68580" tIns="34290" rIns="68580" bIns="34290" rtlCol="0">
            <a:spAutoFit/>
          </a:bodyPr>
          <a:lstStyle/>
          <a:p>
            <a:pPr defTabSz="685800" hangingPunct="1"/>
            <a:r>
              <a:rPr lang="en-US" sz="7200" b="0" kern="1200" dirty="0">
                <a:solidFill>
                  <a:srgbClr val="002060"/>
                </a:solidFill>
                <a:latin typeface="Gill Sans Ultra Bold" panose="020B0A02020104020203" pitchFamily="34" charset="0"/>
                <a:ea typeface="+mn-ea"/>
                <a:cs typeface="+mn-cs"/>
              </a:rPr>
              <a:t>THANK YOU!</a:t>
            </a:r>
          </a:p>
        </p:txBody>
      </p:sp>
    </p:spTree>
    <p:extLst>
      <p:ext uri="{BB962C8B-B14F-4D97-AF65-F5344CB8AC3E}">
        <p14:creationId xmlns:p14="http://schemas.microsoft.com/office/powerpoint/2010/main" val="109280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a:off x="0" y="4240471"/>
            <a:ext cx="9144000" cy="803795"/>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dirty="0"/>
          </a:p>
        </p:txBody>
      </p:sp>
      <p:sp>
        <p:nvSpPr>
          <p:cNvPr id="7" name="Rectangle 6"/>
          <p:cNvSpPr/>
          <p:nvPr/>
        </p:nvSpPr>
        <p:spPr>
          <a:xfrm>
            <a:off x="311094" y="0"/>
            <a:ext cx="8832906" cy="412550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8" name="Rectangle 7"/>
          <p:cNvSpPr/>
          <p:nvPr/>
        </p:nvSpPr>
        <p:spPr>
          <a:xfrm>
            <a:off x="0" y="0"/>
            <a:ext cx="311094" cy="412550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9" name="Rectangle 8"/>
          <p:cNvSpPr/>
          <p:nvPr/>
        </p:nvSpPr>
        <p:spPr>
          <a:xfrm>
            <a:off x="1826170" y="1955672"/>
            <a:ext cx="7317829" cy="1950035"/>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2" name="Title 1"/>
          <p:cNvSpPr>
            <a:spLocks noGrp="1"/>
          </p:cNvSpPr>
          <p:nvPr>
            <p:ph type="ctrTitle"/>
          </p:nvPr>
        </p:nvSpPr>
        <p:spPr>
          <a:xfrm>
            <a:off x="1283204" y="118416"/>
            <a:ext cx="7676582" cy="414212"/>
          </a:xfrm>
          <a:prstGeom prst="rect">
            <a:avLst/>
          </a:prstGeom>
        </p:spPr>
        <p:txBody>
          <a:bodyPr>
            <a:normAutofit/>
          </a:bodyPr>
          <a:lstStyle>
            <a:lvl1pPr algn="r">
              <a:defRPr sz="2700" b="1">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4" y="4327232"/>
            <a:ext cx="2841625" cy="619125"/>
          </a:xfrm>
        </p:spPr>
        <p:txBody>
          <a:bodyPr anchor="ctr">
            <a:normAutofit/>
          </a:bodyPr>
          <a:lstStyle>
            <a:lvl1pPr marL="0" indent="0">
              <a:buNone/>
              <a:defRPr sz="135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1826171" y="1955671"/>
            <a:ext cx="7133614" cy="1950035"/>
          </a:xfrm>
        </p:spPr>
        <p:txBody>
          <a:bodyPr anchor="ctr">
            <a:normAutofit/>
          </a:bodyPr>
          <a:lstStyle>
            <a:lvl1pPr marL="0" indent="0" algn="r">
              <a:buNone/>
              <a:defRPr sz="16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grpSp>
        <p:nvGrpSpPr>
          <p:cNvPr id="14" name="Group 13"/>
          <p:cNvGrpSpPr/>
          <p:nvPr/>
        </p:nvGrpSpPr>
        <p:grpSpPr>
          <a:xfrm>
            <a:off x="5991773" y="4293433"/>
            <a:ext cx="2968012" cy="686725"/>
            <a:chOff x="5991773" y="5731961"/>
            <a:chExt cx="2968012" cy="915633"/>
          </a:xfrm>
        </p:grpSpPr>
        <p:pic>
          <p:nvPicPr>
            <p:cNvPr id="12" name="Picture 11"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3" name="Picture 12" descr="HHS-Logo-camera-read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371519614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7014"/>
            <a:ext cx="8229600" cy="3647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12652_SAMHSA_LogoRedesign_FINAL.png">
            <a:extLst>
              <a:ext uri="{FF2B5EF4-FFF2-40B4-BE49-F238E27FC236}">
                <a16:creationId xmlns:a16="http://schemas.microsoft.com/office/drawing/2014/main" id="{DFC9F5BC-EEB5-4B67-9BEF-C5850425A5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BC4A11B2-7C74-704C-965F-DCA9A6E992FF}"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434054"/>
      </p:ext>
    </p:extLst>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10" name="Picture 9" descr="12652_SAMHSA_LogoRedesign_FINAL.png">
            <a:extLst>
              <a:ext uri="{FF2B5EF4-FFF2-40B4-BE49-F238E27FC236}">
                <a16:creationId xmlns:a16="http://schemas.microsoft.com/office/drawing/2014/main" id="{6F113F65-C867-4789-9E25-34FE631C5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86CB4B4D-7CA3-9044-876B-883B54F8677D}" type="slidenum">
              <a:rPr lang="en-US" smtClean="0"/>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722313" y="3318492"/>
            <a:ext cx="7772400" cy="729725"/>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16099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47014"/>
            <a:ext cx="4038600" cy="36476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47014"/>
            <a:ext cx="4038600" cy="36476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12652_SAMHSA_LogoRedesign_FINAL.png">
            <a:extLst>
              <a:ext uri="{FF2B5EF4-FFF2-40B4-BE49-F238E27FC236}">
                <a16:creationId xmlns:a16="http://schemas.microsoft.com/office/drawing/2014/main" id="{B5D2026A-94A6-4272-94A5-B8943F2ADC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86CB4B4D-7CA3-9044-876B-883B54F8677D}" type="slidenum">
              <a:rPr lang="en-US" smtClean="0"/>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552356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4701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78132"/>
            <a:ext cx="4040188" cy="311649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4701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478132"/>
            <a:ext cx="4041775" cy="311649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12652_SAMHSA_LogoRedesign_FINAL.png">
            <a:extLst>
              <a:ext uri="{FF2B5EF4-FFF2-40B4-BE49-F238E27FC236}">
                <a16:creationId xmlns:a16="http://schemas.microsoft.com/office/drawing/2014/main" id="{07679F62-54CE-4A16-A773-20779948D2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86CB4B4D-7CA3-9044-876B-883B54F8677D}" type="slidenum">
              <a:rPr lang="en-US" smtClean="0"/>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603390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descr="12652_SAMHSA_LogoRedesign_FINAL.png">
            <a:extLst>
              <a:ext uri="{FF2B5EF4-FFF2-40B4-BE49-F238E27FC236}">
                <a16:creationId xmlns:a16="http://schemas.microsoft.com/office/drawing/2014/main" id="{C1598257-6D9F-4D4F-BED4-78A0C372C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575961"/>
            <a:ext cx="9143999" cy="4018661"/>
          </a:xfrm>
        </p:spPr>
        <p:txBody>
          <a:bodyPr/>
          <a:lstStyle>
            <a:lvl1pPr>
              <a:defRPr/>
            </a:lvl1pPr>
          </a:lstStyle>
          <a:p>
            <a:r>
              <a:rPr lang="en-US"/>
              <a:t>Click icon to add picture</a:t>
            </a:r>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86CB4B4D-7CA3-9044-876B-883B54F8677D}" type="slidenum">
              <a:rPr lang="en-US" smtClean="0"/>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439790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descr="12652_SAMHSA_LogoRedesign_FINAL.png">
            <a:extLst>
              <a:ext uri="{FF2B5EF4-FFF2-40B4-BE49-F238E27FC236}">
                <a16:creationId xmlns:a16="http://schemas.microsoft.com/office/drawing/2014/main" id="{095E1B94-4CB7-4334-9FD2-26A0EE30A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86CB4B4D-7CA3-9044-876B-883B54F8677D}" type="slidenum">
              <a:rPr lang="en-US" smtClean="0"/>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03940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548878"/>
            <a:ext cx="5111750" cy="404574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11" name="Picture 10" descr="12652_SAMHSA_LogoRedesign_FINAL.png">
            <a:extLst>
              <a:ext uri="{FF2B5EF4-FFF2-40B4-BE49-F238E27FC236}">
                <a16:creationId xmlns:a16="http://schemas.microsoft.com/office/drawing/2014/main" id="{03299B2B-39F0-4554-B618-72BB6E35B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86CB4B4D-7CA3-9044-876B-883B54F8677D}" type="slidenum">
              <a:rPr lang="en-US" smtClean="0"/>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0" y="548877"/>
            <a:ext cx="3008313" cy="527448"/>
          </a:xfrm>
        </p:spPr>
        <p:txBody>
          <a:bodyPr anchor="ctr">
            <a:normAutofit/>
          </a:bodyPr>
          <a:lstStyle>
            <a:lvl1pPr marL="0" indent="0">
              <a:buNone/>
              <a:defRPr sz="1500" b="1"/>
            </a:lvl1pPr>
          </a:lstStyle>
          <a:p>
            <a:pPr lvl="0"/>
            <a:r>
              <a:rPr lang="en-US"/>
              <a:t>Click to edit Master text styles</a:t>
            </a:r>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29132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1946" y="1765238"/>
            <a:ext cx="8240110" cy="1613025"/>
          </a:xfrm>
          <a:effectLst/>
        </p:spPr>
        <p:txBody>
          <a:bodyPr anchor="b">
            <a:noAutofit/>
          </a:bodyPr>
          <a:lstStyle>
            <a:lvl1pPr algn="ctr">
              <a:defRPr sz="10200">
                <a:solidFill>
                  <a:schemeClr val="accent1"/>
                </a:solidFill>
                <a:latin typeface="Phosphate Inline" panose="02000506050000020004" pitchFamily="2" charset="77"/>
                <a:cs typeface="Phosphate Inline" panose="02000506050000020004" pitchFamily="2" charset="77"/>
              </a:defRPr>
            </a:lvl1pPr>
          </a:lstStyle>
          <a:p>
            <a:r>
              <a:rPr lang="en-US" dirty="0"/>
              <a:t>Questions?</a:t>
            </a:r>
          </a:p>
        </p:txBody>
      </p:sp>
      <p:sp>
        <p:nvSpPr>
          <p:cNvPr id="12" name="Rectangle 11"/>
          <p:cNvSpPr/>
          <p:nvPr userDrawn="1"/>
        </p:nvSpPr>
        <p:spPr>
          <a:xfrm>
            <a:off x="448092" y="330994"/>
            <a:ext cx="2719909" cy="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5976001" y="330994"/>
            <a:ext cx="2710800" cy="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userDrawn="1"/>
        </p:nvSpPr>
        <p:spPr>
          <a:xfrm>
            <a:off x="3216601" y="330994"/>
            <a:ext cx="2710800" cy="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p:cNvSpPr/>
          <p:nvPr userDrawn="1"/>
        </p:nvSpPr>
        <p:spPr>
          <a:xfrm>
            <a:off x="448092" y="514956"/>
            <a:ext cx="8240110" cy="8131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8092" y="578630"/>
            <a:ext cx="6180991" cy="685800"/>
          </a:xfrm>
          <a:prstGeom prst="rect">
            <a:avLst/>
          </a:prstGeom>
        </p:spPr>
      </p:pic>
      <p:sp>
        <p:nvSpPr>
          <p:cNvPr id="19" name="Date Placeholder 6">
            <a:extLst>
              <a:ext uri="{FF2B5EF4-FFF2-40B4-BE49-F238E27FC236}">
                <a16:creationId xmlns:a16="http://schemas.microsoft.com/office/drawing/2014/main" id="{A7A757F8-04BE-DC47-8F7D-A28F016DB075}"/>
              </a:ext>
            </a:extLst>
          </p:cNvPr>
          <p:cNvSpPr>
            <a:spLocks noGrp="1"/>
          </p:cNvSpPr>
          <p:nvPr>
            <p:ph type="dt" sz="half" idx="10"/>
          </p:nvPr>
        </p:nvSpPr>
        <p:spPr>
          <a:xfrm>
            <a:off x="5559327" y="4467103"/>
            <a:ext cx="2133600" cy="273844"/>
          </a:xfrm>
        </p:spPr>
        <p:txBody>
          <a:bodyPr/>
          <a:lstStyle/>
          <a:p>
            <a:r>
              <a:rPr lang="en-US">
                <a:solidFill>
                  <a:srgbClr val="FFFFFF"/>
                </a:solidFill>
              </a:rPr>
              <a:t>6/3/2019</a:t>
            </a:r>
            <a:endParaRPr lang="en-US" dirty="0">
              <a:solidFill>
                <a:srgbClr val="FFFFFF"/>
              </a:solidFill>
            </a:endParaRPr>
          </a:p>
        </p:txBody>
      </p:sp>
      <p:sp>
        <p:nvSpPr>
          <p:cNvPr id="20" name="Footer Placeholder 12">
            <a:extLst>
              <a:ext uri="{FF2B5EF4-FFF2-40B4-BE49-F238E27FC236}">
                <a16:creationId xmlns:a16="http://schemas.microsoft.com/office/drawing/2014/main" id="{DD64264F-41F4-BE4A-88C2-9B1D934874A8}"/>
              </a:ext>
            </a:extLst>
          </p:cNvPr>
          <p:cNvSpPr>
            <a:spLocks noGrp="1"/>
          </p:cNvSpPr>
          <p:nvPr>
            <p:ph type="ftr" sz="quarter" idx="11"/>
          </p:nvPr>
        </p:nvSpPr>
        <p:spPr>
          <a:xfrm>
            <a:off x="581193" y="4463859"/>
            <a:ext cx="4870585" cy="273844"/>
          </a:xfrm>
        </p:spPr>
        <p:txBody>
          <a:bodyPr/>
          <a:lstStyle/>
          <a:p>
            <a:r>
              <a:rPr lang="en-US">
                <a:solidFill>
                  <a:srgbClr val="FFFFFF"/>
                </a:solidFill>
              </a:rPr>
              <a:t>Delaware Rural Health Conference</a:t>
            </a:r>
            <a:endParaRPr lang="en-US" dirty="0">
              <a:solidFill>
                <a:srgbClr val="FFFFFF"/>
              </a:solidFill>
            </a:endParaRPr>
          </a:p>
        </p:txBody>
      </p:sp>
      <p:sp>
        <p:nvSpPr>
          <p:cNvPr id="21" name="Slide Number Placeholder 13">
            <a:extLst>
              <a:ext uri="{FF2B5EF4-FFF2-40B4-BE49-F238E27FC236}">
                <a16:creationId xmlns:a16="http://schemas.microsoft.com/office/drawing/2014/main" id="{D73F6889-B511-FF43-90FF-B286181CC498}"/>
              </a:ext>
            </a:extLst>
          </p:cNvPr>
          <p:cNvSpPr>
            <a:spLocks noGrp="1"/>
          </p:cNvSpPr>
          <p:nvPr>
            <p:ph type="sldNum" sz="quarter" idx="12"/>
          </p:nvPr>
        </p:nvSpPr>
        <p:spPr>
          <a:xfrm>
            <a:off x="7800477" y="4467103"/>
            <a:ext cx="546513" cy="273844"/>
          </a:xfrm>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7124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575961"/>
            <a:ext cx="5486400" cy="296972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11" name="Picture 10" descr="12652_SAMHSA_LogoRedesign_FINAL.png">
            <a:extLst>
              <a:ext uri="{FF2B5EF4-FFF2-40B4-BE49-F238E27FC236}">
                <a16:creationId xmlns:a16="http://schemas.microsoft.com/office/drawing/2014/main" id="{2F7CDA53-D3F0-4495-9AA0-9BE475D2F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86CB4B4D-7CA3-9044-876B-883B54F8677D}" type="slidenum">
              <a:rPr lang="en-US" smtClean="0"/>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3545681"/>
            <a:ext cx="5486400" cy="479823"/>
          </a:xfrm>
        </p:spPr>
        <p:txBody>
          <a:bodyPr anchor="ctr">
            <a:normAutofit/>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106005477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947014"/>
            <a:ext cx="8229600" cy="3647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12652_SAMHSA_LogoRedesign_FINAL.png">
            <a:extLst>
              <a:ext uri="{FF2B5EF4-FFF2-40B4-BE49-F238E27FC236}">
                <a16:creationId xmlns:a16="http://schemas.microsoft.com/office/drawing/2014/main" id="{38EC583C-B20D-4E80-B420-DAD379FC7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86CB4B4D-7CA3-9044-876B-883B54F8677D}" type="slidenum">
              <a:rPr lang="en-US" smtClean="0"/>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682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457200" y="947014"/>
            <a:ext cx="6019800" cy="3647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12652_SAMHSA_LogoRedesign_FINAL.png">
            <a:extLst>
              <a:ext uri="{FF2B5EF4-FFF2-40B4-BE49-F238E27FC236}">
                <a16:creationId xmlns:a16="http://schemas.microsoft.com/office/drawing/2014/main" id="{71DF3169-8C4B-44F6-B362-B50981FD9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616" y="4705092"/>
            <a:ext cx="1492185" cy="398184"/>
          </a:xfrm>
          <a:prstGeom prst="rect">
            <a:avLst/>
          </a:prstGeom>
        </p:spPr>
      </p:pic>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86CB4B4D-7CA3-9044-876B-883B54F8677D}" type="slidenum">
              <a:rPr lang="en-US" smtClean="0"/>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5834296" y="1742120"/>
            <a:ext cx="3647609" cy="205739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93504669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9" name="Content Placeholder 2">
            <a:extLst>
              <a:ext uri="{FF2B5EF4-FFF2-40B4-BE49-F238E27FC236}">
                <a16:creationId xmlns:a16="http://schemas.microsoft.com/office/drawing/2014/main" id="{9BAA8C3C-5033-4A07-909A-E1D011252F59}"/>
              </a:ext>
            </a:extLst>
          </p:cNvPr>
          <p:cNvSpPr txBox="1">
            <a:spLocks/>
          </p:cNvSpPr>
          <p:nvPr/>
        </p:nvSpPr>
        <p:spPr bwMode="auto">
          <a:xfrm>
            <a:off x="457202" y="947014"/>
            <a:ext cx="8229599" cy="366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1950" dirty="0"/>
          </a:p>
          <a:p>
            <a:pPr algn="ctr"/>
            <a:r>
              <a:rPr lang="en-US" sz="1950" dirty="0"/>
              <a:t>SAMHSA’s mission is to reduce the impact of substance abuse and mental illness on America’s communities.</a:t>
            </a:r>
          </a:p>
          <a:p>
            <a:r>
              <a:rPr lang="en-US" sz="1950" dirty="0"/>
              <a:t>                  </a:t>
            </a:r>
          </a:p>
          <a:p>
            <a:pPr algn="ctr">
              <a:spcBef>
                <a:spcPts val="0"/>
              </a:spcBef>
            </a:pPr>
            <a:endParaRPr lang="en-US" sz="2100" dirty="0"/>
          </a:p>
          <a:p>
            <a:pPr>
              <a:spcBef>
                <a:spcPts val="0"/>
              </a:spcBef>
            </a:pPr>
            <a:endParaRPr lang="en-US" sz="1500" dirty="0"/>
          </a:p>
          <a:p>
            <a:pPr>
              <a:spcBef>
                <a:spcPts val="0"/>
              </a:spcBef>
            </a:pPr>
            <a:endParaRPr lang="en-US" sz="1500" dirty="0"/>
          </a:p>
          <a:p>
            <a:pPr algn="ctr">
              <a:spcBef>
                <a:spcPts val="1800"/>
              </a:spcBef>
            </a:pPr>
            <a:r>
              <a:rPr lang="en-US" sz="3000" dirty="0"/>
              <a:t>www.samhsa.gov</a:t>
            </a:r>
          </a:p>
          <a:p>
            <a:pPr algn="ctr">
              <a:spcBef>
                <a:spcPts val="2250"/>
              </a:spcBef>
            </a:pPr>
            <a:r>
              <a:rPr lang="en-US" sz="1800" dirty="0"/>
              <a:t>1-877-SAMHSA-7 (1-877-726-4727) ● 1-800-487-4889 (TDD)</a:t>
            </a:r>
          </a:p>
          <a:p>
            <a:pPr marL="0" indent="0" eaLnBrk="1" hangingPunct="1">
              <a:spcBef>
                <a:spcPct val="0"/>
              </a:spcBef>
            </a:pPr>
            <a:endParaRPr lang="en-US" altLang="en-US" sz="2100" b="1" dirty="0"/>
          </a:p>
        </p:txBody>
      </p:sp>
      <p:sp>
        <p:nvSpPr>
          <p:cNvPr id="16" name="Text Placeholder 15">
            <a:extLst>
              <a:ext uri="{FF2B5EF4-FFF2-40B4-BE49-F238E27FC236}">
                <a16:creationId xmlns:a16="http://schemas.microsoft.com/office/drawing/2014/main" id="{766F0145-0415-4C3D-A4FB-B7443F7D3764}"/>
              </a:ext>
            </a:extLst>
          </p:cNvPr>
          <p:cNvSpPr>
            <a:spLocks noGrp="1"/>
          </p:cNvSpPr>
          <p:nvPr>
            <p:ph type="body" sz="quarter" idx="11"/>
          </p:nvPr>
        </p:nvSpPr>
        <p:spPr>
          <a:xfrm>
            <a:off x="457201" y="2064544"/>
            <a:ext cx="8229598" cy="1071563"/>
          </a:xfrm>
        </p:spPr>
        <p:txBody>
          <a:bodyPr/>
          <a:lstStyle>
            <a:lvl1pPr marL="0" indent="0" algn="ctr">
              <a:buNone/>
              <a:defRPr sz="1500">
                <a:solidFill>
                  <a:schemeClr val="tx1"/>
                </a:solidFill>
              </a:defRPr>
            </a:lvl1pPr>
            <a:lvl2pPr marL="3429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0BE0621C-2620-427E-9579-C1B72374BEAB}"/>
              </a:ext>
            </a:extLst>
          </p:cNvPr>
          <p:cNvSpPr txBox="1">
            <a:spLocks/>
          </p:cNvSpPr>
          <p:nvPr userDrawn="1"/>
        </p:nvSpPr>
        <p:spPr bwMode="auto">
          <a:xfrm>
            <a:off x="457202" y="947014"/>
            <a:ext cx="8229599" cy="366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1950" dirty="0"/>
          </a:p>
          <a:p>
            <a:pPr algn="ctr"/>
            <a:r>
              <a:rPr lang="en-US" sz="1950" dirty="0"/>
              <a:t>SAMHSA’s mission is to reduce the impact of substance abuse and mental illness on America’s communities.</a:t>
            </a:r>
          </a:p>
          <a:p>
            <a:r>
              <a:rPr lang="en-US" sz="1950" dirty="0"/>
              <a:t>                  </a:t>
            </a:r>
          </a:p>
          <a:p>
            <a:pPr algn="ctr">
              <a:spcBef>
                <a:spcPts val="0"/>
              </a:spcBef>
            </a:pPr>
            <a:endParaRPr lang="en-US" sz="2100" dirty="0"/>
          </a:p>
          <a:p>
            <a:pPr>
              <a:spcBef>
                <a:spcPts val="0"/>
              </a:spcBef>
            </a:pPr>
            <a:endParaRPr lang="en-US" sz="1500" dirty="0"/>
          </a:p>
          <a:p>
            <a:pPr>
              <a:spcBef>
                <a:spcPts val="0"/>
              </a:spcBef>
            </a:pPr>
            <a:endParaRPr lang="en-US" sz="1500" dirty="0"/>
          </a:p>
          <a:p>
            <a:pPr algn="ctr">
              <a:spcBef>
                <a:spcPts val="1800"/>
              </a:spcBef>
            </a:pPr>
            <a:r>
              <a:rPr lang="en-US" sz="3000" dirty="0"/>
              <a:t>www.samhsa.gov</a:t>
            </a:r>
          </a:p>
          <a:p>
            <a:pPr algn="ctr">
              <a:spcBef>
                <a:spcPts val="2250"/>
              </a:spcBef>
            </a:pPr>
            <a:r>
              <a:rPr lang="en-US" sz="1800" dirty="0"/>
              <a:t>1-877-SAMHSA-7 (1-877-726-4727) ● 1-800-487-4889 (TDD)</a:t>
            </a:r>
          </a:p>
          <a:p>
            <a:pPr marL="0" indent="0" eaLnBrk="1" hangingPunct="1">
              <a:spcBef>
                <a:spcPct val="0"/>
              </a:spcBef>
            </a:pPr>
            <a:endParaRPr lang="en-US" altLang="en-US" sz="2100" b="1" dirty="0"/>
          </a:p>
        </p:txBody>
      </p:sp>
    </p:spTree>
    <p:extLst>
      <p:ext uri="{BB962C8B-B14F-4D97-AF65-F5344CB8AC3E}">
        <p14:creationId xmlns:p14="http://schemas.microsoft.com/office/powerpoint/2010/main" val="3151833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0" y="4240471"/>
            <a:ext cx="9144000" cy="803795"/>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dirty="0"/>
          </a:p>
        </p:txBody>
      </p:sp>
      <p:sp>
        <p:nvSpPr>
          <p:cNvPr id="7" name="Rectangle 6"/>
          <p:cNvSpPr/>
          <p:nvPr userDrawn="1"/>
        </p:nvSpPr>
        <p:spPr>
          <a:xfrm>
            <a:off x="311094" y="0"/>
            <a:ext cx="8832906" cy="412550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8" name="Rectangle 7"/>
          <p:cNvSpPr/>
          <p:nvPr userDrawn="1"/>
        </p:nvSpPr>
        <p:spPr>
          <a:xfrm>
            <a:off x="0" y="0"/>
            <a:ext cx="311094" cy="412550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9" name="Rectangle 8"/>
          <p:cNvSpPr/>
          <p:nvPr userDrawn="1"/>
        </p:nvSpPr>
        <p:spPr>
          <a:xfrm>
            <a:off x="1826170" y="1955672"/>
            <a:ext cx="7317829" cy="1950035"/>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2" name="Title 1"/>
          <p:cNvSpPr>
            <a:spLocks noGrp="1"/>
          </p:cNvSpPr>
          <p:nvPr userDrawn="1">
            <p:ph type="ctrTitle"/>
          </p:nvPr>
        </p:nvSpPr>
        <p:spPr>
          <a:xfrm>
            <a:off x="1283204" y="118416"/>
            <a:ext cx="7676582" cy="414212"/>
          </a:xfrm>
          <a:prstGeom prst="rect">
            <a:avLst/>
          </a:prstGeom>
        </p:spPr>
        <p:txBody>
          <a:bodyPr>
            <a:normAutofit/>
          </a:bodyPr>
          <a:lstStyle>
            <a:lvl1pPr algn="r">
              <a:defRPr sz="27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4" y="4327232"/>
            <a:ext cx="2841625" cy="619125"/>
          </a:xfrm>
        </p:spPr>
        <p:txBody>
          <a:bodyPr anchor="ctr">
            <a:normAutofit/>
          </a:bodyPr>
          <a:lstStyle>
            <a:lvl1pPr marL="0" indent="0">
              <a:buNone/>
              <a:defRPr sz="135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1826171" y="1955671"/>
            <a:ext cx="7133614" cy="1950035"/>
          </a:xfrm>
        </p:spPr>
        <p:txBody>
          <a:bodyPr anchor="ctr">
            <a:normAutofit/>
          </a:bodyPr>
          <a:lstStyle>
            <a:lvl1pPr marL="0" indent="0" algn="r">
              <a:buNone/>
              <a:defRPr sz="16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grpSp>
        <p:nvGrpSpPr>
          <p:cNvPr id="14" name="Group 13"/>
          <p:cNvGrpSpPr/>
          <p:nvPr userDrawn="1"/>
        </p:nvGrpSpPr>
        <p:grpSpPr>
          <a:xfrm>
            <a:off x="5991773" y="4293433"/>
            <a:ext cx="2968012" cy="686725"/>
            <a:chOff x="5991773" y="5731961"/>
            <a:chExt cx="2968012" cy="915633"/>
          </a:xfrm>
        </p:grpSpPr>
        <p:pic>
          <p:nvPicPr>
            <p:cNvPr id="12" name="Picture 11"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3" name="Picture 12" descr="HHS-Logo-camera-read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34024250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a:xfrm>
            <a:off x="4457271" y="4902398"/>
            <a:ext cx="224697" cy="218285"/>
          </a:xfrm>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9" name="Content Placeholder 2">
            <a:extLst>
              <a:ext uri="{FF2B5EF4-FFF2-40B4-BE49-F238E27FC236}">
                <a16:creationId xmlns:a16="http://schemas.microsoft.com/office/drawing/2014/main" id="{9BAA8C3C-5033-4A07-909A-E1D011252F59}"/>
              </a:ext>
            </a:extLst>
          </p:cNvPr>
          <p:cNvSpPr txBox="1">
            <a:spLocks/>
          </p:cNvSpPr>
          <p:nvPr userDrawn="1"/>
        </p:nvSpPr>
        <p:spPr bwMode="auto">
          <a:xfrm>
            <a:off x="457202" y="947014"/>
            <a:ext cx="8229599" cy="366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1950" dirty="0"/>
          </a:p>
          <a:p>
            <a:pPr algn="ctr"/>
            <a:r>
              <a:rPr lang="en-US" sz="1950" dirty="0"/>
              <a:t>SAMHSA’s mission is to reduce the impact of substance abuse and mental illness on America’s communities.</a:t>
            </a:r>
          </a:p>
          <a:p>
            <a:r>
              <a:rPr lang="en-US" sz="1950" dirty="0"/>
              <a:t>                  </a:t>
            </a:r>
          </a:p>
          <a:p>
            <a:pPr algn="ctr">
              <a:spcBef>
                <a:spcPts val="0"/>
              </a:spcBef>
            </a:pPr>
            <a:endParaRPr lang="en-US" sz="2100" dirty="0"/>
          </a:p>
          <a:p>
            <a:pPr>
              <a:spcBef>
                <a:spcPts val="0"/>
              </a:spcBef>
            </a:pPr>
            <a:endParaRPr lang="en-US" sz="1500" dirty="0"/>
          </a:p>
          <a:p>
            <a:pPr>
              <a:spcBef>
                <a:spcPts val="0"/>
              </a:spcBef>
            </a:pPr>
            <a:endParaRPr lang="en-US" sz="1500" dirty="0"/>
          </a:p>
          <a:p>
            <a:pPr algn="ctr">
              <a:spcBef>
                <a:spcPts val="1800"/>
              </a:spcBef>
            </a:pPr>
            <a:r>
              <a:rPr lang="en-US" sz="3000" dirty="0"/>
              <a:t>www.samhsa.gov</a:t>
            </a:r>
          </a:p>
          <a:p>
            <a:pPr algn="ctr">
              <a:spcBef>
                <a:spcPts val="2250"/>
              </a:spcBef>
            </a:pPr>
            <a:r>
              <a:rPr lang="en-US" sz="1800" dirty="0"/>
              <a:t>1-877-SAMHSA-7 (1-877-726-4727) ● 1-800-487-4889 (TDD)</a:t>
            </a:r>
          </a:p>
          <a:p>
            <a:pPr marL="0" indent="0" eaLnBrk="1" hangingPunct="1">
              <a:spcBef>
                <a:spcPct val="0"/>
              </a:spcBef>
            </a:pPr>
            <a:endParaRPr lang="en-US" altLang="en-US" sz="2100" b="1" dirty="0"/>
          </a:p>
        </p:txBody>
      </p:sp>
      <p:sp>
        <p:nvSpPr>
          <p:cNvPr id="16" name="Text Placeholder 15">
            <a:extLst>
              <a:ext uri="{FF2B5EF4-FFF2-40B4-BE49-F238E27FC236}">
                <a16:creationId xmlns:a16="http://schemas.microsoft.com/office/drawing/2014/main" id="{766F0145-0415-4C3D-A4FB-B7443F7D3764}"/>
              </a:ext>
            </a:extLst>
          </p:cNvPr>
          <p:cNvSpPr>
            <a:spLocks noGrp="1"/>
          </p:cNvSpPr>
          <p:nvPr>
            <p:ph type="body" sz="quarter" idx="11"/>
          </p:nvPr>
        </p:nvSpPr>
        <p:spPr>
          <a:xfrm>
            <a:off x="457201" y="2064544"/>
            <a:ext cx="8229598" cy="1071563"/>
          </a:xfrm>
        </p:spPr>
        <p:txBody>
          <a:bodyPr/>
          <a:lstStyle>
            <a:lvl1pPr marL="0" indent="0" algn="ctr">
              <a:buNone/>
              <a:defRPr sz="1500">
                <a:solidFill>
                  <a:schemeClr val="tx1"/>
                </a:solidFill>
              </a:defRPr>
            </a:lvl1pPr>
            <a:lvl2pPr marL="342900" indent="0">
              <a:buNone/>
              <a:defRPr/>
            </a:lvl2pPr>
          </a:lstStyle>
          <a:p>
            <a:pPr lvl="0"/>
            <a:endParaRPr lang="en-US" dirty="0"/>
          </a:p>
        </p:txBody>
      </p:sp>
    </p:spTree>
    <p:extLst>
      <p:ext uri="{BB962C8B-B14F-4D97-AF65-F5344CB8AC3E}">
        <p14:creationId xmlns:p14="http://schemas.microsoft.com/office/powerpoint/2010/main" val="263601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19457" y="4800600"/>
            <a:ext cx="285751" cy="181723"/>
          </a:xfrm>
          <a:prstGeom prst="rect">
            <a:avLst/>
          </a:prstGeom>
        </p:spPr>
        <p:txBody>
          <a:bodyPr/>
          <a:lstStyle>
            <a:lvl1pPr>
              <a:defRPr sz="900">
                <a:latin typeface="Yu Gothic" panose="020B0400000000000000" pitchFamily="34" charset="-128"/>
                <a:ea typeface="Yu Gothic" panose="020B0400000000000000" pitchFamily="34" charset="-128"/>
              </a:defRPr>
            </a:lvl1pPr>
          </a:lstStyle>
          <a:p>
            <a:fld id="{90EBEF87-C08A-4984-84E5-5ED9A067193A}" type="slidenum">
              <a:rPr lang="en-US" smtClean="0"/>
              <a:pPr/>
              <a:t>‹#›</a:t>
            </a:fld>
            <a:endParaRPr lang="en-US"/>
          </a:p>
        </p:txBody>
      </p:sp>
      <p:sp>
        <p:nvSpPr>
          <p:cNvPr id="3" name="Text Placeholder 2">
            <a:extLst>
              <a:ext uri="{FF2B5EF4-FFF2-40B4-BE49-F238E27FC236}">
                <a16:creationId xmlns:a16="http://schemas.microsoft.com/office/drawing/2014/main" id="{AFC6108A-E494-4F51-BB74-6C55607C19AA}"/>
              </a:ext>
            </a:extLst>
          </p:cNvPr>
          <p:cNvSpPr>
            <a:spLocks noGrp="1"/>
          </p:cNvSpPr>
          <p:nvPr>
            <p:ph type="body" sz="quarter" idx="13"/>
          </p:nvPr>
        </p:nvSpPr>
        <p:spPr>
          <a:xfrm>
            <a:off x="598516" y="934641"/>
            <a:ext cx="8005157" cy="3622812"/>
          </a:xfrm>
          <a:prstGeom prst="rect">
            <a:avLst/>
          </a:prstGeom>
        </p:spPr>
        <p:txBody>
          <a:bodyPr/>
          <a:lstStyle>
            <a:lvl1pPr>
              <a:lnSpc>
                <a:spcPct val="110000"/>
              </a:lnSpc>
              <a:spcBef>
                <a:spcPts val="1350"/>
              </a:spcBef>
              <a:buClr>
                <a:schemeClr val="accent1"/>
              </a:buClr>
              <a:defRPr sz="1875">
                <a:latin typeface="Calibri" panose="020F0502020204030204" pitchFamily="34" charset="0"/>
                <a:ea typeface="Yu Gothic Medium" panose="020B0500000000000000" pitchFamily="34" charset="-128"/>
                <a:cs typeface="Calibri" panose="020F0502020204030204" pitchFamily="34" charset="0"/>
              </a:defRPr>
            </a:lvl1pPr>
            <a:lvl2pPr marL="514350" indent="-171450">
              <a:lnSpc>
                <a:spcPct val="110000"/>
              </a:lnSpc>
              <a:buClr>
                <a:schemeClr val="tx2">
                  <a:lumMod val="60000"/>
                  <a:lumOff val="40000"/>
                </a:schemeClr>
              </a:buClr>
              <a:buSzPct val="85000"/>
              <a:buFont typeface="Wingdings" panose="05000000000000000000" pitchFamily="2" charset="2"/>
              <a:buChar char="§"/>
              <a:defRPr sz="1725">
                <a:latin typeface="Calibri" panose="020F0502020204030204" pitchFamily="34" charset="0"/>
                <a:ea typeface="Yu Gothic Medium" panose="020B0500000000000000" pitchFamily="34" charset="-128"/>
                <a:cs typeface="Calibri" panose="020F0502020204030204" pitchFamily="34" charset="0"/>
              </a:defRPr>
            </a:lvl2pPr>
            <a:lvl3pPr>
              <a:lnSpc>
                <a:spcPct val="110000"/>
              </a:lnSpc>
              <a:buClr>
                <a:schemeClr val="tx2">
                  <a:lumMod val="40000"/>
                  <a:lumOff val="60000"/>
                </a:schemeClr>
              </a:buClr>
              <a:defRPr>
                <a:latin typeface="Calibri" panose="020F0502020204030204" pitchFamily="34" charset="0"/>
                <a:ea typeface="Yu Gothic Medium" panose="020B0500000000000000" pitchFamily="34" charset="-128"/>
                <a:cs typeface="Calibri" panose="020F0502020204030204" pitchFamily="34" charset="0"/>
              </a:defRPr>
            </a:lvl3pPr>
            <a:lvl4pPr>
              <a:lnSpc>
                <a:spcPct val="110000"/>
              </a:lnSpc>
              <a:defRPr>
                <a:latin typeface="Calibri" panose="020F0502020204030204" pitchFamily="34" charset="0"/>
                <a:ea typeface="Yu Gothic Medium" panose="020B0500000000000000" pitchFamily="34" charset="-128"/>
                <a:cs typeface="Calibri" panose="020F0502020204030204" pitchFamily="34" charset="0"/>
              </a:defRPr>
            </a:lvl4pPr>
            <a:lvl5pPr>
              <a:lnSpc>
                <a:spcPct val="110000"/>
              </a:lnSpc>
              <a:defRPr>
                <a:latin typeface="Calibri" panose="020F0502020204030204" pitchFamily="34" charset="0"/>
                <a:ea typeface="Yu Gothic Medium" panose="020B0500000000000000" pitchFamily="34" charset="-128"/>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CAF56E-9336-4A43-85E6-27D9A6EF270C}"/>
              </a:ext>
            </a:extLst>
          </p:cNvPr>
          <p:cNvSpPr>
            <a:spLocks noGrp="1"/>
          </p:cNvSpPr>
          <p:nvPr>
            <p:ph type="body" sz="quarter" idx="14"/>
          </p:nvPr>
        </p:nvSpPr>
        <p:spPr>
          <a:xfrm>
            <a:off x="598885" y="786"/>
            <a:ext cx="8004572" cy="677718"/>
          </a:xfrm>
          <a:prstGeom prst="rect">
            <a:avLst/>
          </a:prstGeom>
        </p:spPr>
        <p:txBody>
          <a:bodyPr anchor="ctr"/>
          <a:lstStyle>
            <a:lvl1pPr marL="0" indent="0">
              <a:buNone/>
              <a:defRPr sz="2550" b="1">
                <a:solidFill>
                  <a:schemeClr val="bg1"/>
                </a:solidFill>
                <a:latin typeface="Calibri" panose="020F0502020204030204" pitchFamily="34" charset="0"/>
                <a:ea typeface="Yu Gothic UI Semibold" panose="020B0700000000000000" pitchFamily="34" charset="-128"/>
                <a:cs typeface="Calibri" panose="020F0502020204030204" pitchFamily="34" charset="0"/>
              </a:defRPr>
            </a:lvl1pPr>
            <a:lvl2pPr marL="342900" indent="0">
              <a:buNone/>
              <a:defRPr sz="2550">
                <a:latin typeface="Yu Gothic UI Semibold" panose="020B0700000000000000" pitchFamily="34" charset="-128"/>
                <a:ea typeface="Yu Gothic UI Semibold" panose="020B0700000000000000" pitchFamily="34" charset="-128"/>
              </a:defRPr>
            </a:lvl2pPr>
            <a:lvl3pPr marL="685800" indent="0">
              <a:buNone/>
              <a:defRPr sz="2550">
                <a:latin typeface="Yu Gothic UI Semibold" panose="020B0700000000000000" pitchFamily="34" charset="-128"/>
                <a:ea typeface="Yu Gothic UI Semibold" panose="020B0700000000000000" pitchFamily="34" charset="-128"/>
              </a:defRPr>
            </a:lvl3pPr>
            <a:lvl4pPr marL="1028700" indent="0">
              <a:buNone/>
              <a:defRPr sz="2550">
                <a:latin typeface="Yu Gothic UI Semibold" panose="020B0700000000000000" pitchFamily="34" charset="-128"/>
                <a:ea typeface="Yu Gothic UI Semibold" panose="020B0700000000000000" pitchFamily="34" charset="-128"/>
              </a:defRPr>
            </a:lvl4pPr>
            <a:lvl5pPr marL="1371600" indent="0">
              <a:buNone/>
              <a:defRPr sz="2550">
                <a:latin typeface="Yu Gothic UI Semibold" panose="020B0700000000000000" pitchFamily="34" charset="-128"/>
                <a:ea typeface="Yu Gothic UI Semibold" panose="020B0700000000000000" pitchFamily="34" charset="-128"/>
              </a:defRPr>
            </a:lvl5pPr>
          </a:lstStyle>
          <a:p>
            <a:pPr lvl="0"/>
            <a:r>
              <a:rPr lang="en-US"/>
              <a:t>Click to edit Master text styles</a:t>
            </a:r>
          </a:p>
        </p:txBody>
      </p:sp>
    </p:spTree>
    <p:extLst>
      <p:ext uri="{BB962C8B-B14F-4D97-AF65-F5344CB8AC3E}">
        <p14:creationId xmlns:p14="http://schemas.microsoft.com/office/powerpoint/2010/main" val="7030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8" name="Rectangle 17"/>
          <p:cNvSpPr/>
          <p:nvPr userDrawn="1"/>
        </p:nvSpPr>
        <p:spPr>
          <a:xfrm>
            <a:off x="0" y="-18704"/>
            <a:ext cx="9144000" cy="794985"/>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 name="Straight Connector 19"/>
          <p:cNvCxnSpPr>
            <a:cxnSpLocks/>
          </p:cNvCxnSpPr>
          <p:nvPr userDrawn="1"/>
        </p:nvCxnSpPr>
        <p:spPr>
          <a:xfrm>
            <a:off x="-6824" y="776281"/>
            <a:ext cx="915082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537486" y="4767264"/>
            <a:ext cx="5618285" cy="273844"/>
          </a:xfrm>
        </p:spPr>
        <p:txBody>
          <a:bodyPr/>
          <a:lstStyle/>
          <a:p>
            <a:endParaRPr lang="en-US" dirty="0"/>
          </a:p>
        </p:txBody>
      </p:sp>
      <p:sp>
        <p:nvSpPr>
          <p:cNvPr id="2" name="Title 1"/>
          <p:cNvSpPr>
            <a:spLocks noGrp="1"/>
          </p:cNvSpPr>
          <p:nvPr>
            <p:ph type="title" hasCustomPrompt="1"/>
          </p:nvPr>
        </p:nvSpPr>
        <p:spPr>
          <a:xfrm>
            <a:off x="628651" y="258868"/>
            <a:ext cx="8086208" cy="480671"/>
          </a:xfrm>
        </p:spPr>
        <p:txBody>
          <a:bodyPr anchor="t">
            <a:noAutofit/>
          </a:bodyPr>
          <a:lstStyle>
            <a:lvl1pPr>
              <a:defRPr sz="2925">
                <a:solidFill>
                  <a:schemeClr val="bg1"/>
                </a:solidFill>
              </a:defRPr>
            </a:lvl1pPr>
          </a:lstStyle>
          <a:p>
            <a:r>
              <a:rPr lang="en-US" dirty="0"/>
              <a:t>Click to Edit Master Title Style</a:t>
            </a:r>
          </a:p>
        </p:txBody>
      </p:sp>
      <p:sp>
        <p:nvSpPr>
          <p:cNvPr id="16" name="Text Placeholder 15"/>
          <p:cNvSpPr>
            <a:spLocks noGrp="1"/>
          </p:cNvSpPr>
          <p:nvPr>
            <p:ph type="body" sz="quarter" idx="13"/>
          </p:nvPr>
        </p:nvSpPr>
        <p:spPr>
          <a:xfrm>
            <a:off x="628652" y="971551"/>
            <a:ext cx="7886698" cy="3628916"/>
          </a:xfrm>
        </p:spPr>
        <p:txBody>
          <a:bodyPr/>
          <a:lstStyle>
            <a:lvl1pPr marL="205740" indent="-205740">
              <a:lnSpc>
                <a:spcPct val="98000"/>
              </a:lnSpc>
              <a:spcBef>
                <a:spcPts val="1350"/>
              </a:spcBef>
              <a:buClr>
                <a:schemeClr val="accent2"/>
              </a:buClr>
              <a:buFont typeface="Wingdings" panose="05000000000000000000" pitchFamily="2" charset="2"/>
              <a:buChar char="§"/>
              <a:defRPr/>
            </a:lvl1pPr>
            <a:lvl2pPr>
              <a:lnSpc>
                <a:spcPct val="98000"/>
              </a:lnSpc>
              <a:buClr>
                <a:schemeClr val="accent5"/>
              </a:buClr>
              <a:defRPr/>
            </a:lvl2pPr>
            <a:lvl3pPr marL="857250" indent="-171450">
              <a:lnSpc>
                <a:spcPct val="98000"/>
              </a:lnSpc>
              <a:buClr>
                <a:schemeClr val="accent5"/>
              </a:buClr>
              <a:buFont typeface="Arial" panose="020B0604020202020204" pitchFamily="34" charset="0"/>
              <a:buChar char="−"/>
              <a:defRPr/>
            </a:lvl3pPr>
            <a:lvl4pPr>
              <a:lnSpc>
                <a:spcPct val="98000"/>
              </a:lnSpc>
              <a:buClr>
                <a:schemeClr val="accent5"/>
              </a:buClr>
              <a:defRPr/>
            </a:lvl4pPr>
            <a:lvl5pPr>
              <a:lnSpc>
                <a:spcPct val="98000"/>
              </a:lnSpc>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628650" y="4767264"/>
            <a:ext cx="400050" cy="273844"/>
          </a:xfrm>
        </p:spPr>
        <p:txBody>
          <a:bodyPr/>
          <a:lstStyle/>
          <a:p>
            <a:fld id="{4D106CB7-E670-440F-8FBA-AAA8FF979C43}" type="slidenum">
              <a:rPr lang="en-US" smtClean="0"/>
              <a:t>‹#›</a:t>
            </a:fld>
            <a:endParaRPr lang="en-US" dirty="0"/>
          </a:p>
        </p:txBody>
      </p:sp>
      <p:cxnSp>
        <p:nvCxnSpPr>
          <p:cNvPr id="14" name="Straight Connector 13"/>
          <p:cNvCxnSpPr>
            <a:cxnSpLocks/>
          </p:cNvCxnSpPr>
          <p:nvPr userDrawn="1"/>
        </p:nvCxnSpPr>
        <p:spPr>
          <a:xfrm flipH="1">
            <a:off x="628652" y="4730520"/>
            <a:ext cx="78866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484850B-C1EF-47C2-BE84-29526674C9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4948" y="4811224"/>
            <a:ext cx="615462" cy="200592"/>
          </a:xfrm>
          <a:prstGeom prst="rect">
            <a:avLst/>
          </a:prstGeom>
        </p:spPr>
      </p:pic>
      <p:pic>
        <p:nvPicPr>
          <p:cNvPr id="11" name="Picture 10">
            <a:extLst>
              <a:ext uri="{FF2B5EF4-FFF2-40B4-BE49-F238E27FC236}">
                <a16:creationId xmlns:a16="http://schemas.microsoft.com/office/drawing/2014/main" id="{3D811FA1-8BE9-4C50-8452-C62603E903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086" y="355038"/>
            <a:ext cx="462565" cy="291505"/>
          </a:xfrm>
          <a:prstGeom prst="rect">
            <a:avLst/>
          </a:prstGeom>
        </p:spPr>
      </p:pic>
    </p:spTree>
    <p:extLst>
      <p:ext uri="{BB962C8B-B14F-4D97-AF65-F5344CB8AC3E}">
        <p14:creationId xmlns:p14="http://schemas.microsoft.com/office/powerpoint/2010/main" val="746921748"/>
      </p:ext>
    </p:extLst>
  </p:cSld>
  <p:clrMapOvr>
    <a:masterClrMapping/>
  </p:clrMapOvr>
  <p:extLst>
    <p:ext uri="{DCECCB84-F9BA-43D5-87BE-67443E8EF086}">
      <p15:sldGuideLst xmlns:p15="http://schemas.microsoft.com/office/powerpoint/2012/main">
        <p15:guide id="3" orient="horz" pos="792">
          <p15:clr>
            <a:srgbClr val="FBAE40"/>
          </p15:clr>
        </p15:guide>
        <p15:guide id="4" pos="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hasCustomPrompt="1"/>
          </p:nvPr>
        </p:nvSpPr>
        <p:spPr>
          <a:xfrm>
            <a:off x="581193" y="1532811"/>
            <a:ext cx="7765797" cy="2723096"/>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16" name="Footer Placeholder 15"/>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17" name="Slide Number Placeholder 16"/>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9006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47" y="2277430"/>
            <a:ext cx="8238707" cy="59551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2647" y="2875544"/>
            <a:ext cx="8238707" cy="450417"/>
          </a:xfrm>
        </p:spPr>
        <p:txBody>
          <a:bodyPr anchor="t">
            <a:normAutofit/>
          </a:bodyPr>
          <a:lstStyle>
            <a:lvl1pPr marL="0" indent="0" algn="l">
              <a:buNone/>
              <a:defRPr sz="1400" cap="all">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grpSp>
        <p:nvGrpSpPr>
          <p:cNvPr id="10" name="Group 9"/>
          <p:cNvGrpSpPr/>
          <p:nvPr userDrawn="1"/>
        </p:nvGrpSpPr>
        <p:grpSpPr>
          <a:xfrm>
            <a:off x="452646" y="330994"/>
            <a:ext cx="8238709" cy="81000"/>
            <a:chOff x="597456" y="441325"/>
            <a:chExt cx="10984945" cy="108000"/>
          </a:xfrm>
        </p:grpSpPr>
        <p:sp>
          <p:nvSpPr>
            <p:cNvPr id="11" name="Rectangle 10"/>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8" name="Date Placeholder 7"/>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9" name="Footer Placeholder 8"/>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16" name="Slide Number Placeholder 15"/>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4998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3" y="449795"/>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448094" y="1566494"/>
            <a:ext cx="4032627" cy="272478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1566493"/>
            <a:ext cx="4023518" cy="272478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13" name="Footer Placeholder 12"/>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14" name="Slide Number Placeholder 13"/>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pic>
        <p:nvPicPr>
          <p:cNvPr id="10" name="Picture 9">
            <a:extLst>
              <a:ext uri="{FF2B5EF4-FFF2-40B4-BE49-F238E27FC236}">
                <a16:creationId xmlns:a16="http://schemas.microsoft.com/office/drawing/2014/main" id="{B08B4E1B-3027-A044-A383-09E387F722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58652" y="578954"/>
            <a:ext cx="673243" cy="685800"/>
          </a:xfrm>
          <a:prstGeom prst="rect">
            <a:avLst/>
          </a:prstGeom>
          <a:effectLst>
            <a:innerShdw blurRad="63500" dist="50800" dir="8100000">
              <a:prstClr val="black">
                <a:alpha val="50000"/>
              </a:prstClr>
            </a:innerShdw>
          </a:effectLst>
        </p:spPr>
      </p:pic>
    </p:spTree>
    <p:extLst>
      <p:ext uri="{BB962C8B-B14F-4D97-AF65-F5344CB8AC3E}">
        <p14:creationId xmlns:p14="http://schemas.microsoft.com/office/powerpoint/2010/main" val="325761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091" y="1577233"/>
            <a:ext cx="3943350" cy="432197"/>
          </a:xfrm>
        </p:spPr>
        <p:txBody>
          <a:bodyPr anchor="ctr">
            <a:noAutofit/>
          </a:bodyPr>
          <a:lstStyle>
            <a:lvl1pPr marL="0" indent="0">
              <a:buNone/>
              <a:defRPr sz="17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48091" y="2134846"/>
            <a:ext cx="3943350"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3449" y="1578128"/>
            <a:ext cx="3943350" cy="432197"/>
          </a:xfrm>
        </p:spPr>
        <p:txBody>
          <a:bodyPr anchor="ctr">
            <a:noAutofit/>
          </a:bodyPr>
          <a:lstStyle>
            <a:lvl1pPr marL="0" indent="0">
              <a:buNone/>
              <a:defRPr sz="17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743449" y="2131972"/>
            <a:ext cx="3943350"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10" name="Footer Placeholder 9"/>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11" name="Slide Number Placeholder 10"/>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9636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3" y="449795"/>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itle 6"/>
          <p:cNvSpPr>
            <a:spLocks noGrp="1"/>
          </p:cNvSpPr>
          <p:nvPr>
            <p:ph type="title"/>
          </p:nvPr>
        </p:nvSpPr>
        <p:spPr>
          <a:xfrm>
            <a:off x="448092" y="515607"/>
            <a:ext cx="6650384" cy="812497"/>
          </a:xfrm>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8" name="Footer Placeholder 7"/>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12" name="Slide Number Placeholder 11"/>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pic>
        <p:nvPicPr>
          <p:cNvPr id="9" name="Picture 8">
            <a:extLst>
              <a:ext uri="{FF2B5EF4-FFF2-40B4-BE49-F238E27FC236}">
                <a16:creationId xmlns:a16="http://schemas.microsoft.com/office/drawing/2014/main" id="{5CC675DC-39F3-0D4A-A845-E7E0AF7994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58652" y="578954"/>
            <a:ext cx="673243" cy="685800"/>
          </a:xfrm>
          <a:prstGeom prst="rect">
            <a:avLst/>
          </a:prstGeom>
          <a:effectLst>
            <a:innerShdw blurRad="63500" dist="50800" dir="8100000">
              <a:prstClr val="black">
                <a:alpha val="50000"/>
              </a:prstClr>
            </a:innerShdw>
          </a:effectLst>
        </p:spPr>
      </p:pic>
    </p:spTree>
    <p:extLst>
      <p:ext uri="{BB962C8B-B14F-4D97-AF65-F5344CB8AC3E}">
        <p14:creationId xmlns:p14="http://schemas.microsoft.com/office/powerpoint/2010/main" val="337351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6" name="Footer Placeholder 5"/>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10" name="Slide Number Placeholder 9"/>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5224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1800" y="3663173"/>
            <a:ext cx="8240400" cy="1180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1800" y="411995"/>
            <a:ext cx="8240400" cy="3251178"/>
          </a:xfrm>
        </p:spPr>
        <p:txBody>
          <a:bodyPr anchor="ctr">
            <a:normAutofit/>
          </a:bodyPr>
          <a:lstStyle>
            <a:lvl1pPr>
              <a:defRPr sz="1500">
                <a:solidFill>
                  <a:schemeClr val="tx2"/>
                </a:solidFill>
              </a:defRPr>
            </a:lvl1pPr>
            <a:lvl2pPr>
              <a:defRPr sz="1400">
                <a:solidFill>
                  <a:schemeClr val="tx2"/>
                </a:solidFill>
              </a:defRPr>
            </a:lvl2pPr>
            <a:lvl3pPr>
              <a:defRPr sz="1200">
                <a:solidFill>
                  <a:schemeClr val="tx2"/>
                </a:solidFill>
              </a:defRPr>
            </a:lvl3pPr>
            <a:lvl4pPr>
              <a:defRPr sz="1100">
                <a:solidFill>
                  <a:schemeClr val="tx2"/>
                </a:solidFill>
              </a:defRPr>
            </a:lvl4pPr>
            <a:lvl5pPr>
              <a:defRPr sz="1100">
                <a:solidFill>
                  <a:schemeClr val="tx2"/>
                </a:solidFill>
              </a:defRPr>
            </a:lvl5pPr>
            <a:lvl6pPr>
              <a:defRPr sz="1100">
                <a:solidFill>
                  <a:schemeClr val="tx2"/>
                </a:solidFill>
              </a:defRPr>
            </a:lvl6pPr>
            <a:lvl7pPr>
              <a:defRPr sz="1100">
                <a:solidFill>
                  <a:schemeClr val="tx2"/>
                </a:solidFill>
              </a:defRPr>
            </a:lvl7pPr>
            <a:lvl8pPr>
              <a:defRPr sz="1100">
                <a:solidFill>
                  <a:schemeClr val="tx2"/>
                </a:solidFill>
              </a:defRPr>
            </a:lvl8pPr>
            <a:lvl9pPr>
              <a:defRPr sz="11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5559327" y="3750276"/>
            <a:ext cx="2787664" cy="536257"/>
          </a:xfrm>
        </p:spPr>
        <p:txBody>
          <a:bodyPr anchor="ctr">
            <a:normAutofit/>
          </a:bodyPr>
          <a:lstStyle>
            <a:lvl1pPr marL="0" indent="0" algn="r">
              <a:buNone/>
              <a:defRPr sz="800">
                <a:solidFill>
                  <a:schemeClr val="bg1"/>
                </a:solidFill>
              </a:defRPr>
            </a:lvl1pPr>
            <a:lvl2pPr marL="342900" indent="0">
              <a:buNone/>
              <a:defRPr sz="8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Caption</a:t>
            </a:r>
          </a:p>
        </p:txBody>
      </p:sp>
      <p:sp>
        <p:nvSpPr>
          <p:cNvPr id="13" name="Title 12"/>
          <p:cNvSpPr>
            <a:spLocks noGrp="1"/>
          </p:cNvSpPr>
          <p:nvPr>
            <p:ph type="title" hasCustomPrompt="1"/>
          </p:nvPr>
        </p:nvSpPr>
        <p:spPr>
          <a:xfrm>
            <a:off x="581193" y="3750276"/>
            <a:ext cx="4862277" cy="536257"/>
          </a:xfrm>
        </p:spPr>
        <p:txBody>
          <a:bodyPr/>
          <a:lstStyle>
            <a:lvl1pPr>
              <a:defRPr/>
            </a:lvl1pPr>
          </a:lstStyle>
          <a:p>
            <a:r>
              <a:rPr lang="en-US" dirty="0"/>
              <a:t>Click to edit Slide Title</a:t>
            </a:r>
          </a:p>
        </p:txBody>
      </p:sp>
      <p:grpSp>
        <p:nvGrpSpPr>
          <p:cNvPr id="15" name="Group 14"/>
          <p:cNvGrpSpPr/>
          <p:nvPr userDrawn="1"/>
        </p:nvGrpSpPr>
        <p:grpSpPr>
          <a:xfrm>
            <a:off x="452646" y="330994"/>
            <a:ext cx="8238709" cy="81000"/>
            <a:chOff x="597456" y="441325"/>
            <a:chExt cx="10984945" cy="108000"/>
          </a:xfrm>
        </p:grpSpPr>
        <p:sp>
          <p:nvSpPr>
            <p:cNvPr id="16" name="Rectangle 15"/>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7" name="Date Placeholder 6"/>
          <p:cNvSpPr>
            <a:spLocks noGrp="1"/>
          </p:cNvSpPr>
          <p:nvPr>
            <p:ph type="dt" sz="half" idx="10"/>
          </p:nvPr>
        </p:nvSpPr>
        <p:spPr/>
        <p:txBody>
          <a:bodyPr/>
          <a:lstStyle/>
          <a:p>
            <a:r>
              <a:rPr lang="en-US">
                <a:solidFill>
                  <a:srgbClr val="FFFFFF"/>
                </a:solidFill>
              </a:rPr>
              <a:t>6/3/2019</a:t>
            </a:r>
            <a:endParaRPr lang="en-US" dirty="0">
              <a:solidFill>
                <a:srgbClr val="FFFFFF"/>
              </a:solidFill>
            </a:endParaRPr>
          </a:p>
        </p:txBody>
      </p:sp>
      <p:sp>
        <p:nvSpPr>
          <p:cNvPr id="10" name="Footer Placeholder 9"/>
          <p:cNvSpPr>
            <a:spLocks noGrp="1"/>
          </p:cNvSpPr>
          <p:nvPr>
            <p:ph type="ftr" sz="quarter" idx="11"/>
          </p:nvPr>
        </p:nvSpPr>
        <p:spPr/>
        <p:txBody>
          <a:bodyPr/>
          <a:lstStyle/>
          <a:p>
            <a:r>
              <a:rPr lang="en-US">
                <a:solidFill>
                  <a:srgbClr val="FFFFFF"/>
                </a:solidFill>
              </a:rPr>
              <a:t>Delaware Rural Health Conference</a:t>
            </a:r>
            <a:endParaRPr lang="en-US" dirty="0">
              <a:solidFill>
                <a:srgbClr val="FFFFFF"/>
              </a:solidFill>
            </a:endParaRPr>
          </a:p>
        </p:txBody>
      </p:sp>
      <p:sp>
        <p:nvSpPr>
          <p:cNvPr id="14" name="Slide Number Placeholder 13"/>
          <p:cNvSpPr>
            <a:spLocks noGrp="1"/>
          </p:cNvSpPr>
          <p:nvPr>
            <p:ph type="sldNum" sz="quarter" idx="12"/>
          </p:nvPr>
        </p:nvSpPr>
        <p:spPr/>
        <p:txBody>
          <a:bodyPr/>
          <a:lstStyle/>
          <a:p>
            <a:r>
              <a:rPr lang="en-US">
                <a:solidFill>
                  <a:srgbClr val="FFFFFF"/>
                </a:solidFill>
              </a:rPr>
              <a:t>Slide </a:t>
            </a:r>
            <a:fld id="{DD3FF57B-5F25-B54A-A918-FB50C2689073}" type="slidenum">
              <a:rPr lang="en-US" smtClean="0">
                <a:solidFill>
                  <a:srgbClr val="FFFFFF"/>
                </a:solidFill>
              </a:rPr>
              <a:pPr/>
              <a:t>‹#›</a:t>
            </a:fld>
            <a:endParaRPr lang="en-US" dirty="0">
              <a:solidFill>
                <a:srgbClr val="FFFFFF"/>
              </a:solidFill>
            </a:endParaRPr>
          </a:p>
        </p:txBody>
      </p:sp>
      <p:pic>
        <p:nvPicPr>
          <p:cNvPr id="19" name="Picture 18"/>
          <p:cNvPicPr>
            <a:picLocks noChangeAspect="1"/>
          </p:cNvPicPr>
          <p:nvPr userDrawn="1"/>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403295" y="4422061"/>
            <a:ext cx="228600" cy="34290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421134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userDrawn="1"/>
        </p:nvGrpSpPr>
        <p:grpSpPr>
          <a:xfrm>
            <a:off x="448092" y="4394098"/>
            <a:ext cx="8240108" cy="398826"/>
            <a:chOff x="597455" y="5858797"/>
            <a:chExt cx="10986811" cy="531768"/>
          </a:xfrm>
        </p:grpSpPr>
        <p:sp>
          <p:nvSpPr>
            <p:cNvPr id="12" name="Rectangle 11"/>
            <p:cNvSpPr/>
            <p:nvPr userDrawn="1"/>
          </p:nvSpPr>
          <p:spPr>
            <a:xfrm>
              <a:off x="597455" y="5858797"/>
              <a:ext cx="10986811" cy="5317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1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1204393" y="5896081"/>
              <a:ext cx="304800" cy="457200"/>
            </a:xfrm>
            <a:prstGeom prst="rect">
              <a:avLst/>
            </a:prstGeom>
            <a:effectLst>
              <a:innerShdw blurRad="63500" dist="50800" dir="13500000">
                <a:prstClr val="black">
                  <a:alpha val="50000"/>
                </a:prstClr>
              </a:innerShdw>
            </a:effectLst>
          </p:spPr>
        </p:pic>
      </p:grpSp>
      <p:sp>
        <p:nvSpPr>
          <p:cNvPr id="14" name="Rectangle 13"/>
          <p:cNvSpPr/>
          <p:nvPr userDrawn="1"/>
        </p:nvSpPr>
        <p:spPr>
          <a:xfrm>
            <a:off x="448092" y="514956"/>
            <a:ext cx="8240110" cy="8131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b="1" i="0" u="none"/>
          </a:p>
        </p:txBody>
      </p:sp>
      <p:sp>
        <p:nvSpPr>
          <p:cNvPr id="3" name="Text Placeholder 2"/>
          <p:cNvSpPr>
            <a:spLocks noGrp="1"/>
          </p:cNvSpPr>
          <p:nvPr>
            <p:ph type="body" idx="1"/>
          </p:nvPr>
        </p:nvSpPr>
        <p:spPr>
          <a:xfrm>
            <a:off x="448093" y="1536183"/>
            <a:ext cx="8238708" cy="2667874"/>
          </a:xfrm>
          <a:prstGeom prst="rect">
            <a:avLst/>
          </a:prstGeom>
        </p:spPr>
        <p:txBody>
          <a:bodyPr vert="horz" lIns="68580" tIns="34290" rIns="68580" bIns="3429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4467103"/>
            <a:ext cx="2133600" cy="273844"/>
          </a:xfrm>
          <a:prstGeom prst="rect">
            <a:avLst/>
          </a:prstGeom>
        </p:spPr>
        <p:txBody>
          <a:bodyPr vert="horz" lIns="68580" tIns="34290" rIns="68580" bIns="34290" rtlCol="0" anchor="ctr"/>
          <a:lstStyle>
            <a:lvl1pPr algn="r">
              <a:defRPr sz="900">
                <a:solidFill>
                  <a:schemeClr val="bg1"/>
                </a:solidFill>
              </a:defRPr>
            </a:lvl1pPr>
          </a:lstStyle>
          <a:p>
            <a:pPr defTabSz="685800" hangingPunct="1"/>
            <a:r>
              <a:rPr lang="en-US" b="0" kern="1200">
                <a:solidFill>
                  <a:srgbClr val="FFFFFF"/>
                </a:solidFill>
                <a:latin typeface="Gill Sans MT"/>
                <a:ea typeface="+mn-ea"/>
                <a:cs typeface="+mn-cs"/>
              </a:rPr>
              <a:t>6/3/2019</a:t>
            </a:r>
            <a:endParaRPr lang="en-US" b="0" kern="1200" dirty="0">
              <a:solidFill>
                <a:srgbClr val="FFFFFF"/>
              </a:solidFill>
              <a:latin typeface="Gill Sans MT"/>
              <a:ea typeface="+mn-ea"/>
              <a:cs typeface="+mn-cs"/>
            </a:endParaRPr>
          </a:p>
        </p:txBody>
      </p:sp>
      <p:sp>
        <p:nvSpPr>
          <p:cNvPr id="5" name="Footer Placeholder 4"/>
          <p:cNvSpPr>
            <a:spLocks noGrp="1"/>
          </p:cNvSpPr>
          <p:nvPr>
            <p:ph type="ftr" sz="quarter" idx="3"/>
          </p:nvPr>
        </p:nvSpPr>
        <p:spPr>
          <a:xfrm>
            <a:off x="581193" y="4463859"/>
            <a:ext cx="4870585" cy="273844"/>
          </a:xfrm>
          <a:prstGeom prst="rect">
            <a:avLst/>
          </a:prstGeom>
        </p:spPr>
        <p:txBody>
          <a:bodyPr vert="horz" lIns="68580" tIns="34290" rIns="68580" bIns="34290" rtlCol="0" anchor="ctr"/>
          <a:lstStyle>
            <a:lvl1pPr algn="l">
              <a:defRPr sz="900" cap="all">
                <a:solidFill>
                  <a:schemeClr val="bg1"/>
                </a:solidFill>
              </a:defRPr>
            </a:lvl1pPr>
          </a:lstStyle>
          <a:p>
            <a:pPr defTabSz="685800" hangingPunct="1"/>
            <a:r>
              <a:rPr lang="en-US" b="0" kern="1200">
                <a:solidFill>
                  <a:srgbClr val="FFFFFF"/>
                </a:solidFill>
                <a:latin typeface="Gill Sans MT"/>
                <a:ea typeface="+mn-ea"/>
                <a:cs typeface="+mn-cs"/>
              </a:rPr>
              <a:t>Delaware Rural Health Conference</a:t>
            </a:r>
            <a:endParaRPr lang="en-US" b="0" kern="1200" dirty="0">
              <a:solidFill>
                <a:srgbClr val="FFFFFF"/>
              </a:solidFill>
              <a:latin typeface="Gill Sans MT"/>
              <a:ea typeface="+mn-ea"/>
              <a:cs typeface="+mn-cs"/>
            </a:endParaRPr>
          </a:p>
        </p:txBody>
      </p:sp>
      <p:sp>
        <p:nvSpPr>
          <p:cNvPr id="6" name="Slide Number Placeholder 5"/>
          <p:cNvSpPr>
            <a:spLocks noGrp="1"/>
          </p:cNvSpPr>
          <p:nvPr>
            <p:ph type="sldNum" sz="quarter" idx="4"/>
          </p:nvPr>
        </p:nvSpPr>
        <p:spPr>
          <a:xfrm>
            <a:off x="7800477" y="4467103"/>
            <a:ext cx="546513" cy="273844"/>
          </a:xfrm>
          <a:prstGeom prst="rect">
            <a:avLst/>
          </a:prstGeom>
        </p:spPr>
        <p:txBody>
          <a:bodyPr vert="horz" lIns="68580" tIns="34290" rIns="68580" bIns="34290" rtlCol="0" anchor="ctr"/>
          <a:lstStyle>
            <a:lvl1pPr algn="r">
              <a:defRPr sz="900" b="0">
                <a:solidFill>
                  <a:schemeClr val="bg1"/>
                </a:solidFill>
              </a:defRPr>
            </a:lvl1pPr>
          </a:lstStyle>
          <a:p>
            <a:pPr defTabSz="685800" hangingPunct="1"/>
            <a:r>
              <a:rPr lang="en-US" kern="1200" dirty="0">
                <a:solidFill>
                  <a:srgbClr val="FFFFFF"/>
                </a:solidFill>
                <a:latin typeface="Gill Sans MT"/>
                <a:ea typeface="+mn-ea"/>
                <a:cs typeface="+mn-cs"/>
              </a:rPr>
              <a:t>Slide </a:t>
            </a:r>
            <a:fld id="{DD3FF57B-5F25-B54A-A918-FB50C2689073}" type="slidenum">
              <a:rPr lang="en-US" kern="1200" smtClean="0">
                <a:solidFill>
                  <a:srgbClr val="FFFFFF"/>
                </a:solidFill>
                <a:latin typeface="Gill Sans MT"/>
                <a:ea typeface="+mn-ea"/>
                <a:cs typeface="+mn-cs"/>
              </a:rPr>
              <a:pPr defTabSz="685800" hangingPunct="1"/>
              <a:t>‹#›</a:t>
            </a:fld>
            <a:endParaRPr lang="en-US" kern="1200" dirty="0">
              <a:solidFill>
                <a:srgbClr val="FFFFFF"/>
              </a:solidFill>
              <a:latin typeface="Gill Sans MT"/>
              <a:ea typeface="+mn-ea"/>
              <a:cs typeface="+mn-cs"/>
            </a:endParaRPr>
          </a:p>
        </p:txBody>
      </p:sp>
      <p:sp>
        <p:nvSpPr>
          <p:cNvPr id="9" name="Rectangle 8"/>
          <p:cNvSpPr/>
          <p:nvPr/>
        </p:nvSpPr>
        <p:spPr>
          <a:xfrm>
            <a:off x="452646" y="330994"/>
            <a:ext cx="2719909" cy="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80555" y="330994"/>
            <a:ext cx="2710800" cy="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21155" y="330994"/>
            <a:ext cx="2710800" cy="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58652" y="578954"/>
            <a:ext cx="673243" cy="685800"/>
          </a:xfrm>
          <a:prstGeom prst="rect">
            <a:avLst/>
          </a:prstGeom>
          <a:effectLst>
            <a:innerShdw blurRad="63500" dist="50800" dir="8100000">
              <a:prstClr val="black">
                <a:alpha val="50000"/>
              </a:prstClr>
            </a:innerShdw>
          </a:effectLst>
        </p:spPr>
      </p:pic>
      <p:sp>
        <p:nvSpPr>
          <p:cNvPr id="2" name="Title Placeholder 1"/>
          <p:cNvSpPr>
            <a:spLocks noGrp="1"/>
          </p:cNvSpPr>
          <p:nvPr userDrawn="1">
            <p:ph type="title"/>
          </p:nvPr>
        </p:nvSpPr>
        <p:spPr>
          <a:xfrm>
            <a:off x="448092" y="515607"/>
            <a:ext cx="7305773" cy="812497"/>
          </a:xfrm>
          <a:prstGeom prst="rect">
            <a:avLst/>
          </a:prstGeom>
          <a:noFill/>
        </p:spPr>
        <p:txBody>
          <a:bodyPr vert="horz" lIns="68580" tIns="34290" rIns="68580" bIns="3429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074156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defTabSz="342900" rtl="0" eaLnBrk="1" latinLnBrk="0" hangingPunct="1">
        <a:spcBef>
          <a:spcPct val="0"/>
        </a:spcBef>
        <a:buNone/>
        <a:defRPr sz="21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400" kern="1200">
          <a:solidFill>
            <a:schemeClr val="tx2"/>
          </a:solidFill>
          <a:latin typeface="+mj-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100" kern="1200">
          <a:solidFill>
            <a:schemeClr val="tx2"/>
          </a:solidFill>
          <a:latin typeface="+mj-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j-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j-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p:nvSpPr>
        <p:spPr>
          <a:xfrm>
            <a:off x="0" y="0"/>
            <a:ext cx="9144000" cy="575961"/>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dirty="0"/>
          </a:p>
        </p:txBody>
      </p:sp>
      <p:sp>
        <p:nvSpPr>
          <p:cNvPr id="3" name="Text Placeholder 2"/>
          <p:cNvSpPr>
            <a:spLocks noGrp="1"/>
          </p:cNvSpPr>
          <p:nvPr>
            <p:ph type="body" idx="1"/>
          </p:nvPr>
        </p:nvSpPr>
        <p:spPr>
          <a:xfrm>
            <a:off x="457200" y="947014"/>
            <a:ext cx="8229600" cy="36476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457200" y="4767262"/>
            <a:ext cx="2057400" cy="273844"/>
          </a:xfrm>
          <a:prstGeom prst="rect">
            <a:avLst/>
          </a:prstGeom>
        </p:spPr>
        <p:txBody>
          <a:bodyPr vert="horz" lIns="91440" tIns="45720" rIns="91440" bIns="45720" rtlCol="0" anchor="ctr"/>
          <a:lstStyle>
            <a:lvl1pPr algn="l">
              <a:defRPr sz="1050" b="1">
                <a:solidFill>
                  <a:schemeClr val="tx1">
                    <a:tint val="75000"/>
                  </a:schemeClr>
                </a:solidFill>
              </a:defRPr>
            </a:lvl1pPr>
          </a:lstStyle>
          <a:p>
            <a:pPr defTabSz="685800" hangingPunct="1"/>
            <a:r>
              <a:rPr lang="en-US" kern="1200">
                <a:solidFill>
                  <a:srgbClr val="FFFFFF"/>
                </a:solidFill>
                <a:latin typeface="Gill Sans MT"/>
                <a:ea typeface="+mn-ea"/>
                <a:cs typeface="+mn-cs"/>
              </a:rPr>
              <a:t>Slide </a:t>
            </a:r>
            <a:fld id="{DD3FF57B-5F25-B54A-A918-FB50C2689073}" type="slidenum">
              <a:rPr lang="en-US" kern="1200" smtClean="0">
                <a:solidFill>
                  <a:srgbClr val="FFFFFF"/>
                </a:solidFill>
                <a:latin typeface="Gill Sans MT"/>
                <a:ea typeface="+mn-ea"/>
                <a:cs typeface="+mn-cs"/>
              </a:rPr>
              <a:pPr defTabSz="685800" hangingPunct="1"/>
              <a:t>‹#›</a:t>
            </a:fld>
            <a:endParaRPr lang="en-US" kern="1200" dirty="0">
              <a:solidFill>
                <a:srgbClr val="FFFFFF"/>
              </a:solidFill>
              <a:latin typeface="Gill Sans MT"/>
              <a:ea typeface="+mn-ea"/>
              <a:cs typeface="+mn-cs"/>
            </a:endParaRPr>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317506" y="49353"/>
            <a:ext cx="8369294" cy="47475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404249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96" r:id="rId13"/>
    <p:sldLayoutId id="2147483682" r:id="rId14"/>
    <p:sldLayoutId id="2147483712" r:id="rId15"/>
    <p:sldLayoutId id="2147483713" r:id="rId16"/>
  </p:sldLayoutIdLst>
  <p:hf hdr="0"/>
  <p:txStyles>
    <p:titleStyle>
      <a:lvl1pPr algn="l" defTabSz="342900" rtl="0" eaLnBrk="1" latinLnBrk="0" hangingPunct="1">
        <a:spcBef>
          <a:spcPct val="0"/>
        </a:spcBef>
        <a:buNone/>
        <a:defRPr sz="2400" b="1"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nasmhpd.org/content/tti-2019-bed-registry-project-fact-sheets-and-full-report"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david.morrisette55@gmail.com" TargetMode="External"/><Relationship Id="rId2" Type="http://schemas.openxmlformats.org/officeDocument/2006/relationships/hyperlink" Target="mailto:ted.lutterman@nri-inc.org" TargetMode="External"/><Relationship Id="rId1" Type="http://schemas.openxmlformats.org/officeDocument/2006/relationships/slideLayout" Target="../slideLayouts/slideLayout13.xml"/><Relationship Id="rId6" Type="http://schemas.openxmlformats.org/officeDocument/2006/relationships/hyperlink" Target="https://www.nasmhpd.org/content/tti-2019-bed-registry-project-fact-sheets-and-full-report" TargetMode="External"/><Relationship Id="rId5" Type="http://schemas.openxmlformats.org/officeDocument/2006/relationships/hyperlink" Target="mailto:david.miller@nasmhpd.org" TargetMode="External"/><Relationship Id="rId4" Type="http://schemas.openxmlformats.org/officeDocument/2006/relationships/hyperlink" Target="mailto:leah.holmes-bonilla@nasmhpd.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hyperlink" Target="https://www.captionedtext.com/client/Event.aspx?CustomerID=1613&amp;EventID=4770117"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7.tm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tmp"/><Relationship Id="rId5" Type="http://schemas.openxmlformats.org/officeDocument/2006/relationships/image" Target="../media/image15.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8.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Data" Target="../diagrams/data1.xml"/><Relationship Id="rId5" Type="http://schemas.openxmlformats.org/officeDocument/2006/relationships/image" Target="../media/image20.png"/><Relationship Id="rId10" Type="http://schemas.microsoft.com/office/2007/relationships/diagramDrawing" Target="../diagrams/drawing1.xml"/><Relationship Id="rId4" Type="http://schemas.openxmlformats.org/officeDocument/2006/relationships/image" Target="../media/image19.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tmp"/><Relationship Id="rId7" Type="http://schemas.openxmlformats.org/officeDocument/2006/relationships/diagramColors" Target="../diagrams/colors2.xml"/><Relationship Id="rId2" Type="http://schemas.openxmlformats.org/officeDocument/2006/relationships/image" Target="../media/image21.tmp"/><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9.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EE626-EEC0-43FB-B603-AA0AC5C12AF2}"/>
              </a:ext>
            </a:extLst>
          </p:cNvPr>
          <p:cNvSpPr>
            <a:spLocks noGrp="1"/>
          </p:cNvSpPr>
          <p:nvPr>
            <p:ph type="ctrTitle"/>
          </p:nvPr>
        </p:nvSpPr>
        <p:spPr>
          <a:xfrm>
            <a:off x="4038600" y="118416"/>
            <a:ext cx="4921186" cy="853134"/>
          </a:xfrm>
        </p:spPr>
        <p:txBody>
          <a:bodyPr>
            <a:normAutofit fontScale="90000"/>
          </a:bodyPr>
          <a:lstStyle/>
          <a:p>
            <a:r>
              <a:rPr lang="en-US" dirty="0"/>
              <a:t>Improving Access to Behavioral Health  Crisis Services with Electronic Bed Registries </a:t>
            </a:r>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p:txBody>
          <a:bodyPr/>
          <a:lstStyle/>
          <a:p>
            <a:r>
              <a:rPr lang="en-US" dirty="0"/>
              <a:t>April 16, 2021</a:t>
            </a:r>
          </a:p>
        </p:txBody>
      </p:sp>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a:xfrm>
            <a:off x="1981199" y="1955671"/>
            <a:ext cx="6978585" cy="1950035"/>
          </a:xfrm>
        </p:spPr>
        <p:txBody>
          <a:bodyPr>
            <a:normAutofit/>
          </a:bodyPr>
          <a:lstStyle/>
          <a:p>
            <a:r>
              <a:rPr lang="en-US" dirty="0"/>
              <a:t>David Morrissette, Ph.D. LCSW</a:t>
            </a:r>
          </a:p>
          <a:p>
            <a:r>
              <a:rPr lang="en-US" dirty="0"/>
              <a:t>Senior Consultant, NRI</a:t>
            </a:r>
          </a:p>
          <a:p>
            <a:r>
              <a:rPr lang="en-US" dirty="0"/>
              <a:t>and</a:t>
            </a:r>
          </a:p>
          <a:p>
            <a:r>
              <a:rPr lang="en-US" dirty="0"/>
              <a:t>Ted Lutterman</a:t>
            </a:r>
          </a:p>
          <a:p>
            <a:r>
              <a:rPr lang="en-US" dirty="0"/>
              <a:t>Senior Director Government Research, NRI</a:t>
            </a:r>
          </a:p>
        </p:txBody>
      </p:sp>
    </p:spTree>
    <p:extLst>
      <p:ext uri="{BB962C8B-B14F-4D97-AF65-F5344CB8AC3E}">
        <p14:creationId xmlns:p14="http://schemas.microsoft.com/office/powerpoint/2010/main" val="3025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B3B91-C04D-4412-82D7-B1ABF9EE837E}"/>
              </a:ext>
            </a:extLst>
          </p:cNvPr>
          <p:cNvSpPr>
            <a:spLocks noGrp="1"/>
          </p:cNvSpPr>
          <p:nvPr>
            <p:ph type="sldNum" sz="quarter" idx="10"/>
          </p:nvPr>
        </p:nvSpPr>
        <p:spPr/>
        <p:txBody>
          <a:bodyPr/>
          <a:lstStyle/>
          <a:p>
            <a:fld id="{BC4A11B2-7C74-704C-965F-DCA9A6E992FF}" type="slidenum">
              <a:rPr lang="en-US" smtClean="0"/>
              <a:pPr/>
              <a:t>10</a:t>
            </a:fld>
            <a:endParaRPr lang="en-US" dirty="0"/>
          </a:p>
        </p:txBody>
      </p:sp>
      <p:sp>
        <p:nvSpPr>
          <p:cNvPr id="2" name="Title 1">
            <a:extLst>
              <a:ext uri="{FF2B5EF4-FFF2-40B4-BE49-F238E27FC236}">
                <a16:creationId xmlns:a16="http://schemas.microsoft.com/office/drawing/2014/main" id="{AF570AA9-A698-4171-B589-0E2F5BED012D}"/>
              </a:ext>
            </a:extLst>
          </p:cNvPr>
          <p:cNvSpPr>
            <a:spLocks noGrp="1"/>
          </p:cNvSpPr>
          <p:nvPr>
            <p:ph type="title"/>
          </p:nvPr>
        </p:nvSpPr>
        <p:spPr>
          <a:xfrm>
            <a:off x="6400800" y="895350"/>
            <a:ext cx="2247648" cy="1981200"/>
          </a:xfrm>
        </p:spPr>
        <p:txBody>
          <a:bodyPr>
            <a:normAutofit/>
          </a:bodyPr>
          <a:lstStyle/>
          <a:p>
            <a:r>
              <a:rPr lang="en-US" dirty="0"/>
              <a:t>Bed registries have been around since 2006</a:t>
            </a:r>
          </a:p>
        </p:txBody>
      </p:sp>
      <p:sp>
        <p:nvSpPr>
          <p:cNvPr id="8" name="Title 3">
            <a:extLst>
              <a:ext uri="{FF2B5EF4-FFF2-40B4-BE49-F238E27FC236}">
                <a16:creationId xmlns:a16="http://schemas.microsoft.com/office/drawing/2014/main" id="{2DD6DF66-CA8F-438F-A9CB-B558CEAF76EC}"/>
              </a:ext>
            </a:extLst>
          </p:cNvPr>
          <p:cNvSpPr txBox="1">
            <a:spLocks/>
          </p:cNvSpPr>
          <p:nvPr/>
        </p:nvSpPr>
        <p:spPr>
          <a:xfrm>
            <a:off x="0" y="49353"/>
            <a:ext cx="9144000" cy="49952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dirty="0"/>
          </a:p>
        </p:txBody>
      </p:sp>
      <p:sp>
        <p:nvSpPr>
          <p:cNvPr id="6" name="Content Placeholder 6">
            <a:extLst>
              <a:ext uri="{FF2B5EF4-FFF2-40B4-BE49-F238E27FC236}">
                <a16:creationId xmlns:a16="http://schemas.microsoft.com/office/drawing/2014/main" id="{40E2EBD1-B328-4201-B806-9D43B9146A6A}"/>
              </a:ext>
            </a:extLst>
          </p:cNvPr>
          <p:cNvSpPr txBox="1">
            <a:spLocks/>
          </p:cNvSpPr>
          <p:nvPr/>
        </p:nvSpPr>
        <p:spPr>
          <a:xfrm>
            <a:off x="334835" y="757855"/>
            <a:ext cx="5529297" cy="3655219"/>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b="0" dirty="0"/>
              <a:t>The problem(s) that states seek to solve with the bed registry</a:t>
            </a:r>
          </a:p>
          <a:p>
            <a:r>
              <a:rPr lang="en-US" b="0" dirty="0"/>
              <a:t>How website users and bed providers interact   </a:t>
            </a:r>
          </a:p>
          <a:p>
            <a:r>
              <a:rPr lang="en-US" b="0" dirty="0"/>
              <a:t>The public and private facilities that participate</a:t>
            </a:r>
          </a:p>
          <a:p>
            <a:r>
              <a:rPr lang="en-US" b="0" dirty="0"/>
              <a:t>The types of beds listed </a:t>
            </a:r>
            <a:endParaRPr lang="en-US" b="1" dirty="0"/>
          </a:p>
          <a:p>
            <a:r>
              <a:rPr lang="en-US" b="0" dirty="0"/>
              <a:t>The frequency and method of updating bed availability</a:t>
            </a:r>
          </a:p>
          <a:p>
            <a:r>
              <a:rPr lang="en-US" b="0" dirty="0"/>
              <a:t>Who can access the bed registry </a:t>
            </a:r>
          </a:p>
        </p:txBody>
      </p:sp>
      <p:sp>
        <p:nvSpPr>
          <p:cNvPr id="9" name="Title 8">
            <a:extLst>
              <a:ext uri="{FF2B5EF4-FFF2-40B4-BE49-F238E27FC236}">
                <a16:creationId xmlns:a16="http://schemas.microsoft.com/office/drawing/2014/main" id="{ECF1A5E6-564A-4663-B3EC-5A0B76FCF0C6}"/>
              </a:ext>
            </a:extLst>
          </p:cNvPr>
          <p:cNvSpPr txBox="1">
            <a:spLocks/>
          </p:cNvSpPr>
          <p:nvPr/>
        </p:nvSpPr>
        <p:spPr>
          <a:xfrm>
            <a:off x="0" y="-309413"/>
            <a:ext cx="9123776" cy="1097756"/>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r>
              <a:rPr lang="en-US" sz="3200"/>
              <a:t>23 TTI States  = 23 different approaches </a:t>
            </a:r>
            <a:endParaRPr lang="en-US" sz="3200" dirty="0"/>
          </a:p>
        </p:txBody>
      </p:sp>
      <p:pic>
        <p:nvPicPr>
          <p:cNvPr id="7" name="Content Placeholder 6">
            <a:extLst>
              <a:ext uri="{FF2B5EF4-FFF2-40B4-BE49-F238E27FC236}">
                <a16:creationId xmlns:a16="http://schemas.microsoft.com/office/drawing/2014/main" id="{87FE1549-5AD1-4EEA-B9CB-F2EF15E063B2}"/>
              </a:ext>
            </a:extLst>
          </p:cNvPr>
          <p:cNvPicPr>
            <a:picLocks noChangeAspect="1"/>
          </p:cNvPicPr>
          <p:nvPr/>
        </p:nvPicPr>
        <p:blipFill>
          <a:blip r:embed="rId3"/>
          <a:stretch>
            <a:fillRect/>
          </a:stretch>
        </p:blipFill>
        <p:spPr>
          <a:xfrm>
            <a:off x="6240082" y="707736"/>
            <a:ext cx="2569083" cy="3323463"/>
          </a:xfrm>
          <a:prstGeom prst="rect">
            <a:avLst/>
          </a:prstGeom>
        </p:spPr>
      </p:pic>
      <p:sp>
        <p:nvSpPr>
          <p:cNvPr id="5" name="TextBox 4">
            <a:extLst>
              <a:ext uri="{FF2B5EF4-FFF2-40B4-BE49-F238E27FC236}">
                <a16:creationId xmlns:a16="http://schemas.microsoft.com/office/drawing/2014/main" id="{3C17E13E-FAB3-FC49-8CB3-1666D9C86076}"/>
              </a:ext>
            </a:extLst>
          </p:cNvPr>
          <p:cNvSpPr txBox="1"/>
          <p:nvPr/>
        </p:nvSpPr>
        <p:spPr>
          <a:xfrm>
            <a:off x="1760920" y="4275984"/>
            <a:ext cx="4868482" cy="553998"/>
          </a:xfrm>
          <a:prstGeom prst="rect">
            <a:avLst/>
          </a:prstGeom>
          <a:noFill/>
        </p:spPr>
        <p:txBody>
          <a:bodyPr wrap="square" rtlCol="0">
            <a:spAutoFit/>
          </a:bodyPr>
          <a:lstStyle/>
          <a:p>
            <a:r>
              <a:rPr lang="en-US" b="0" dirty="0">
                <a:hlinkClick r:id="rId4"/>
              </a:rPr>
              <a:t>https://www.nasmhpd.org/content/tti-2019-bed-registry-project-fact-sheets-and-full-report</a:t>
            </a:r>
            <a:endParaRPr lang="en-US" dirty="0"/>
          </a:p>
        </p:txBody>
      </p:sp>
    </p:spTree>
    <p:extLst>
      <p:ext uri="{BB962C8B-B14F-4D97-AF65-F5344CB8AC3E}">
        <p14:creationId xmlns:p14="http://schemas.microsoft.com/office/powerpoint/2010/main" val="114626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B3B91-C04D-4412-82D7-B1ABF9EE837E}"/>
              </a:ext>
            </a:extLst>
          </p:cNvPr>
          <p:cNvSpPr>
            <a:spLocks noGrp="1"/>
          </p:cNvSpPr>
          <p:nvPr>
            <p:ph type="sldNum" sz="quarter" idx="10"/>
          </p:nvPr>
        </p:nvSpPr>
        <p:spPr/>
        <p:txBody>
          <a:bodyPr/>
          <a:lstStyle/>
          <a:p>
            <a:fld id="{BC4A11B2-7C74-704C-965F-DCA9A6E992FF}" type="slidenum">
              <a:rPr lang="en-US" smtClean="0"/>
              <a:pPr/>
              <a:t>11</a:t>
            </a:fld>
            <a:endParaRPr lang="en-US" dirty="0"/>
          </a:p>
        </p:txBody>
      </p:sp>
      <p:sp>
        <p:nvSpPr>
          <p:cNvPr id="2" name="Title 1">
            <a:extLst>
              <a:ext uri="{FF2B5EF4-FFF2-40B4-BE49-F238E27FC236}">
                <a16:creationId xmlns:a16="http://schemas.microsoft.com/office/drawing/2014/main" id="{AF570AA9-A698-4171-B589-0E2F5BED012D}"/>
              </a:ext>
            </a:extLst>
          </p:cNvPr>
          <p:cNvSpPr>
            <a:spLocks noGrp="1"/>
          </p:cNvSpPr>
          <p:nvPr>
            <p:ph type="title"/>
          </p:nvPr>
        </p:nvSpPr>
        <p:spPr>
          <a:xfrm>
            <a:off x="6400800" y="895350"/>
            <a:ext cx="2247648" cy="1981200"/>
          </a:xfrm>
        </p:spPr>
        <p:txBody>
          <a:bodyPr>
            <a:normAutofit/>
          </a:bodyPr>
          <a:lstStyle/>
          <a:p>
            <a:r>
              <a:rPr lang="en-US"/>
              <a:t>Bed registries have been around since 2006</a:t>
            </a:r>
            <a:endParaRPr lang="en-US" dirty="0"/>
          </a:p>
        </p:txBody>
      </p:sp>
      <p:sp>
        <p:nvSpPr>
          <p:cNvPr id="8" name="Title 3">
            <a:extLst>
              <a:ext uri="{FF2B5EF4-FFF2-40B4-BE49-F238E27FC236}">
                <a16:creationId xmlns:a16="http://schemas.microsoft.com/office/drawing/2014/main" id="{2DD6DF66-CA8F-438F-A9CB-B558CEAF76EC}"/>
              </a:ext>
            </a:extLst>
          </p:cNvPr>
          <p:cNvSpPr txBox="1">
            <a:spLocks/>
          </p:cNvSpPr>
          <p:nvPr/>
        </p:nvSpPr>
        <p:spPr>
          <a:xfrm>
            <a:off x="0" y="49353"/>
            <a:ext cx="9144000" cy="49952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dirty="0"/>
          </a:p>
        </p:txBody>
      </p:sp>
      <p:graphicFrame>
        <p:nvGraphicFramePr>
          <p:cNvPr id="9" name="Chart 8">
            <a:extLst>
              <a:ext uri="{FF2B5EF4-FFF2-40B4-BE49-F238E27FC236}">
                <a16:creationId xmlns:a16="http://schemas.microsoft.com/office/drawing/2014/main" id="{BCFB4FD2-CDA1-4C55-8831-08F5E5C415C9}"/>
              </a:ext>
            </a:extLst>
          </p:cNvPr>
          <p:cNvGraphicFramePr/>
          <p:nvPr>
            <p:extLst>
              <p:ext uri="{D42A27DB-BD31-4B8C-83A1-F6EECF244321}">
                <p14:modId xmlns:p14="http://schemas.microsoft.com/office/powerpoint/2010/main" val="3011624386"/>
              </p:ext>
            </p:extLst>
          </p:nvPr>
        </p:nvGraphicFramePr>
        <p:xfrm>
          <a:off x="4572001" y="1027927"/>
          <a:ext cx="4267200" cy="30876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9F993E7C-91B7-4131-9C3C-146504266314}"/>
              </a:ext>
            </a:extLst>
          </p:cNvPr>
          <p:cNvSpPr txBox="1">
            <a:spLocks/>
          </p:cNvSpPr>
          <p:nvPr/>
        </p:nvSpPr>
        <p:spPr>
          <a:xfrm>
            <a:off x="228600" y="-332242"/>
            <a:ext cx="8389368" cy="1227592"/>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r>
              <a:rPr lang="en-US" sz="2000" dirty="0"/>
              <a:t>What problem are you trying to solve and how could a bed registry help? </a:t>
            </a:r>
          </a:p>
        </p:txBody>
      </p:sp>
      <p:sp>
        <p:nvSpPr>
          <p:cNvPr id="11" name="Content Placeholder 3">
            <a:extLst>
              <a:ext uri="{FF2B5EF4-FFF2-40B4-BE49-F238E27FC236}">
                <a16:creationId xmlns:a16="http://schemas.microsoft.com/office/drawing/2014/main" id="{E88B44C8-CD7E-45B4-937F-39500F4194A7}"/>
              </a:ext>
            </a:extLst>
          </p:cNvPr>
          <p:cNvSpPr>
            <a:spLocks noGrp="1"/>
          </p:cNvSpPr>
          <p:nvPr>
            <p:ph idx="1"/>
          </p:nvPr>
        </p:nvSpPr>
        <p:spPr>
          <a:xfrm>
            <a:off x="304800" y="895350"/>
            <a:ext cx="4236721" cy="3655219"/>
          </a:xfrm>
        </p:spPr>
        <p:txBody>
          <a:bodyPr>
            <a:noAutofit/>
          </a:bodyPr>
          <a:lstStyle/>
          <a:p>
            <a:pPr marL="0" marR="0">
              <a:spcBef>
                <a:spcPts val="0"/>
              </a:spcBef>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Getting people into care quickly</a:t>
            </a:r>
          </a:p>
          <a:p>
            <a:pPr marL="0" marR="0">
              <a:spcBef>
                <a:spcPts val="0"/>
              </a:spcBef>
              <a:spcAft>
                <a:spcPts val="1000"/>
              </a:spcAft>
            </a:pPr>
            <a:r>
              <a:rPr lang="en-US" sz="1600" dirty="0">
                <a:latin typeface="Calibri" panose="020F0502020204030204" pitchFamily="34" charset="0"/>
                <a:ea typeface="Calibri" panose="020F0502020204030204" pitchFamily="34" charset="0"/>
                <a:cs typeface="Calibri" panose="020F0502020204030204" pitchFamily="34" charset="0"/>
              </a:rPr>
              <a:t>Reducing hospital emergency room waits</a:t>
            </a:r>
          </a:p>
          <a:p>
            <a:pPr marL="0" marR="0">
              <a:spcBef>
                <a:spcPts val="0"/>
              </a:spcBef>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Support crisis re</a:t>
            </a:r>
            <a:r>
              <a:rPr lang="en-US" sz="1600" dirty="0">
                <a:latin typeface="Calibri" panose="020F0502020204030204" pitchFamily="34" charset="0"/>
                <a:ea typeface="Calibri" panose="020F0502020204030204" pitchFamily="34" charset="0"/>
                <a:cs typeface="Calibri" panose="020F0502020204030204" pitchFamily="34" charset="0"/>
              </a:rPr>
              <a:t>sponse systems</a:t>
            </a:r>
          </a:p>
          <a:p>
            <a:pPr marL="0" marR="0">
              <a:spcBef>
                <a:spcPts val="0"/>
              </a:spcBef>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Making better use of resources </a:t>
            </a:r>
          </a:p>
          <a:p>
            <a:pPr marL="0" marR="0">
              <a:spcBef>
                <a:spcPts val="0"/>
              </a:spcBef>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Diverting admissions from state hospitals to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community based short-term care</a:t>
            </a:r>
          </a:p>
          <a:p>
            <a:pPr marL="0" marR="0">
              <a:spcBef>
                <a:spcPts val="0"/>
              </a:spcBef>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Making the system capacity and services 	transparent</a:t>
            </a:r>
          </a:p>
          <a:p>
            <a:pPr marL="0" marR="0">
              <a:spcBef>
                <a:spcPts val="0"/>
              </a:spcBef>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Empowering consumers and providers</a:t>
            </a:r>
          </a:p>
          <a:p>
            <a:pPr marL="0">
              <a:spcBef>
                <a:spcPts val="0"/>
              </a:spcBef>
            </a:pPr>
            <a:r>
              <a:rPr lang="en-US" sz="1600" dirty="0">
                <a:latin typeface="Calibri" panose="020F0502020204030204" pitchFamily="34" charset="0"/>
                <a:ea typeface="Calibri" panose="020F0502020204030204" pitchFamily="34" charset="0"/>
                <a:cs typeface="Calibri" panose="020F0502020204030204" pitchFamily="34" charset="0"/>
              </a:rPr>
              <a:t>Mandates from executive or legislative </a:t>
            </a:r>
          </a:p>
          <a:p>
            <a:pPr marL="0" indent="0">
              <a:spcBef>
                <a:spcPts val="0"/>
              </a:spcBef>
              <a:buNone/>
            </a:pPr>
            <a:r>
              <a:rPr lang="en-US" sz="1600" dirty="0">
                <a:latin typeface="Calibri" panose="020F0502020204030204" pitchFamily="34" charset="0"/>
                <a:ea typeface="Calibri" panose="020F0502020204030204" pitchFamily="34" charset="0"/>
                <a:cs typeface="Calibri" panose="020F0502020204030204" pitchFamily="34" charset="0"/>
              </a:rPr>
              <a:t>	branches  of state government</a:t>
            </a:r>
          </a:p>
          <a:p>
            <a:pPr marL="0" marR="0">
              <a:spcBef>
                <a:spcPts val="0"/>
              </a:spcBef>
              <a:spcAft>
                <a:spcPts val="0"/>
              </a:spcAft>
            </a:pPr>
            <a:endParaRPr lang="en-US" sz="1600" dirty="0"/>
          </a:p>
        </p:txBody>
      </p:sp>
    </p:spTree>
    <p:extLst>
      <p:ext uri="{BB962C8B-B14F-4D97-AF65-F5344CB8AC3E}">
        <p14:creationId xmlns:p14="http://schemas.microsoft.com/office/powerpoint/2010/main" val="145882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B3B91-C04D-4412-82D7-B1ABF9EE837E}"/>
              </a:ext>
            </a:extLst>
          </p:cNvPr>
          <p:cNvSpPr>
            <a:spLocks noGrp="1"/>
          </p:cNvSpPr>
          <p:nvPr>
            <p:ph type="sldNum" sz="quarter" idx="10"/>
          </p:nvPr>
        </p:nvSpPr>
        <p:spPr/>
        <p:txBody>
          <a:bodyPr/>
          <a:lstStyle/>
          <a:p>
            <a:fld id="{BC4A11B2-7C74-704C-965F-DCA9A6E992FF}" type="slidenum">
              <a:rPr lang="en-US" smtClean="0"/>
              <a:pPr/>
              <a:t>12</a:t>
            </a:fld>
            <a:endParaRPr lang="en-US" dirty="0"/>
          </a:p>
        </p:txBody>
      </p:sp>
      <p:sp>
        <p:nvSpPr>
          <p:cNvPr id="2" name="Title 1">
            <a:extLst>
              <a:ext uri="{FF2B5EF4-FFF2-40B4-BE49-F238E27FC236}">
                <a16:creationId xmlns:a16="http://schemas.microsoft.com/office/drawing/2014/main" id="{AF570AA9-A698-4171-B589-0E2F5BED012D}"/>
              </a:ext>
            </a:extLst>
          </p:cNvPr>
          <p:cNvSpPr>
            <a:spLocks noGrp="1"/>
          </p:cNvSpPr>
          <p:nvPr>
            <p:ph type="title"/>
          </p:nvPr>
        </p:nvSpPr>
        <p:spPr>
          <a:xfrm>
            <a:off x="6400800" y="895350"/>
            <a:ext cx="2247648" cy="1981200"/>
          </a:xfrm>
        </p:spPr>
        <p:txBody>
          <a:bodyPr>
            <a:normAutofit/>
          </a:bodyPr>
          <a:lstStyle/>
          <a:p>
            <a:r>
              <a:rPr lang="en-US" dirty="0"/>
              <a:t>Bed registries have been around since 2006</a:t>
            </a:r>
          </a:p>
        </p:txBody>
      </p:sp>
      <p:sp>
        <p:nvSpPr>
          <p:cNvPr id="8" name="Title 3">
            <a:extLst>
              <a:ext uri="{FF2B5EF4-FFF2-40B4-BE49-F238E27FC236}">
                <a16:creationId xmlns:a16="http://schemas.microsoft.com/office/drawing/2014/main" id="{2DD6DF66-CA8F-438F-A9CB-B558CEAF76EC}"/>
              </a:ext>
            </a:extLst>
          </p:cNvPr>
          <p:cNvSpPr txBox="1">
            <a:spLocks/>
          </p:cNvSpPr>
          <p:nvPr/>
        </p:nvSpPr>
        <p:spPr>
          <a:xfrm>
            <a:off x="0" y="49353"/>
            <a:ext cx="9144000" cy="49952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dirty="0"/>
          </a:p>
        </p:txBody>
      </p:sp>
      <p:sp>
        <p:nvSpPr>
          <p:cNvPr id="6" name="Title 1">
            <a:extLst>
              <a:ext uri="{FF2B5EF4-FFF2-40B4-BE49-F238E27FC236}">
                <a16:creationId xmlns:a16="http://schemas.microsoft.com/office/drawing/2014/main" id="{D8F52AE8-70E2-43E9-AA56-F7C39C61921E}"/>
              </a:ext>
            </a:extLst>
          </p:cNvPr>
          <p:cNvSpPr txBox="1">
            <a:spLocks/>
          </p:cNvSpPr>
          <p:nvPr/>
        </p:nvSpPr>
        <p:spPr>
          <a:xfrm>
            <a:off x="-36576" y="-60960"/>
            <a:ext cx="9180576" cy="68961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r>
              <a:rPr lang="en-US" sz="2000" dirty="0"/>
              <a:t>Who are the potential stakeholders that should be involved in planning? </a:t>
            </a:r>
          </a:p>
        </p:txBody>
      </p:sp>
      <p:graphicFrame>
        <p:nvGraphicFramePr>
          <p:cNvPr id="9" name="Chart 8">
            <a:extLst>
              <a:ext uri="{FF2B5EF4-FFF2-40B4-BE49-F238E27FC236}">
                <a16:creationId xmlns:a16="http://schemas.microsoft.com/office/drawing/2014/main" id="{F038DD3C-A5DD-44B5-9D73-CC098165649E}"/>
              </a:ext>
            </a:extLst>
          </p:cNvPr>
          <p:cNvGraphicFramePr/>
          <p:nvPr>
            <p:extLst>
              <p:ext uri="{D42A27DB-BD31-4B8C-83A1-F6EECF244321}">
                <p14:modId xmlns:p14="http://schemas.microsoft.com/office/powerpoint/2010/main" val="1421986175"/>
              </p:ext>
            </p:extLst>
          </p:nvPr>
        </p:nvGraphicFramePr>
        <p:xfrm>
          <a:off x="897636" y="628650"/>
          <a:ext cx="7010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6711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3B8017A-DD93-427E-BC14-35D6DE90D0E3}"/>
              </a:ext>
            </a:extLst>
          </p:cNvPr>
          <p:cNvGraphicFramePr/>
          <p:nvPr>
            <p:extLst>
              <p:ext uri="{D42A27DB-BD31-4B8C-83A1-F6EECF244321}">
                <p14:modId xmlns:p14="http://schemas.microsoft.com/office/powerpoint/2010/main" val="1250858728"/>
              </p:ext>
            </p:extLst>
          </p:nvPr>
        </p:nvGraphicFramePr>
        <p:xfrm>
          <a:off x="0" y="487234"/>
          <a:ext cx="7696200" cy="416903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65B3B91-C04D-4412-82D7-B1ABF9EE837E}"/>
              </a:ext>
            </a:extLst>
          </p:cNvPr>
          <p:cNvSpPr>
            <a:spLocks noGrp="1"/>
          </p:cNvSpPr>
          <p:nvPr>
            <p:ph type="sldNum" sz="quarter" idx="10"/>
          </p:nvPr>
        </p:nvSpPr>
        <p:spPr/>
        <p:txBody>
          <a:bodyPr/>
          <a:lstStyle/>
          <a:p>
            <a:fld id="{BC4A11B2-7C74-704C-965F-DCA9A6E992FF}" type="slidenum">
              <a:rPr lang="en-US" smtClean="0"/>
              <a:pPr/>
              <a:t>13</a:t>
            </a:fld>
            <a:endParaRPr lang="en-US" dirty="0"/>
          </a:p>
        </p:txBody>
      </p:sp>
      <p:sp>
        <p:nvSpPr>
          <p:cNvPr id="2" name="Title 1">
            <a:extLst>
              <a:ext uri="{FF2B5EF4-FFF2-40B4-BE49-F238E27FC236}">
                <a16:creationId xmlns:a16="http://schemas.microsoft.com/office/drawing/2014/main" id="{AF570AA9-A698-4171-B589-0E2F5BED012D}"/>
              </a:ext>
            </a:extLst>
          </p:cNvPr>
          <p:cNvSpPr>
            <a:spLocks noGrp="1"/>
          </p:cNvSpPr>
          <p:nvPr>
            <p:ph type="title"/>
          </p:nvPr>
        </p:nvSpPr>
        <p:spPr>
          <a:xfrm>
            <a:off x="6400800" y="895350"/>
            <a:ext cx="2247648" cy="1981200"/>
          </a:xfrm>
        </p:spPr>
        <p:txBody>
          <a:bodyPr>
            <a:normAutofit/>
          </a:bodyPr>
          <a:lstStyle/>
          <a:p>
            <a:r>
              <a:rPr lang="en-US" dirty="0"/>
              <a:t>Bed registries have been around since 2006</a:t>
            </a:r>
          </a:p>
        </p:txBody>
      </p:sp>
      <p:sp>
        <p:nvSpPr>
          <p:cNvPr id="8" name="Title 3">
            <a:extLst>
              <a:ext uri="{FF2B5EF4-FFF2-40B4-BE49-F238E27FC236}">
                <a16:creationId xmlns:a16="http://schemas.microsoft.com/office/drawing/2014/main" id="{2DD6DF66-CA8F-438F-A9CB-B558CEAF76EC}"/>
              </a:ext>
            </a:extLst>
          </p:cNvPr>
          <p:cNvSpPr txBox="1">
            <a:spLocks/>
          </p:cNvSpPr>
          <p:nvPr/>
        </p:nvSpPr>
        <p:spPr>
          <a:xfrm>
            <a:off x="0" y="49353"/>
            <a:ext cx="9144000" cy="49952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dirty="0"/>
          </a:p>
        </p:txBody>
      </p:sp>
      <p:sp>
        <p:nvSpPr>
          <p:cNvPr id="6" name="Title 1">
            <a:extLst>
              <a:ext uri="{FF2B5EF4-FFF2-40B4-BE49-F238E27FC236}">
                <a16:creationId xmlns:a16="http://schemas.microsoft.com/office/drawing/2014/main" id="{D8F52AE8-70E2-43E9-AA56-F7C39C61921E}"/>
              </a:ext>
            </a:extLst>
          </p:cNvPr>
          <p:cNvSpPr txBox="1">
            <a:spLocks/>
          </p:cNvSpPr>
          <p:nvPr/>
        </p:nvSpPr>
        <p:spPr>
          <a:xfrm>
            <a:off x="-36576" y="-60960"/>
            <a:ext cx="9180576" cy="68961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sz="2800" dirty="0"/>
          </a:p>
        </p:txBody>
      </p:sp>
      <p:sp>
        <p:nvSpPr>
          <p:cNvPr id="9" name="Title 1">
            <a:extLst>
              <a:ext uri="{FF2B5EF4-FFF2-40B4-BE49-F238E27FC236}">
                <a16:creationId xmlns:a16="http://schemas.microsoft.com/office/drawing/2014/main" id="{A5BC139B-DC86-463A-B15F-1BF9581B25DB}"/>
              </a:ext>
            </a:extLst>
          </p:cNvPr>
          <p:cNvSpPr txBox="1">
            <a:spLocks/>
          </p:cNvSpPr>
          <p:nvPr/>
        </p:nvSpPr>
        <p:spPr>
          <a:xfrm>
            <a:off x="0" y="0"/>
            <a:ext cx="9144000" cy="607291"/>
          </a:xfrm>
          <a:prstGeom prst="rect">
            <a:avLst/>
          </a:prstGeom>
        </p:spPr>
        <p:txBody>
          <a:bodyPr vert="horz" lIns="91440" tIns="45720" rIns="91440" bIns="45720" rtlCol="0" anchor="ctr">
            <a:normAutofit fontScale="70000" lnSpcReduction="20000"/>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r>
              <a:rPr lang="en-US" sz="2800" dirty="0"/>
              <a:t>What types of facilities do you want to participate and how do you get them </a:t>
            </a:r>
          </a:p>
          <a:p>
            <a:pPr algn="ctr"/>
            <a:r>
              <a:rPr lang="en-US" sz="2800" dirty="0"/>
              <a:t>on-board? </a:t>
            </a:r>
          </a:p>
        </p:txBody>
      </p:sp>
    </p:spTree>
    <p:extLst>
      <p:ext uri="{BB962C8B-B14F-4D97-AF65-F5344CB8AC3E}">
        <p14:creationId xmlns:p14="http://schemas.microsoft.com/office/powerpoint/2010/main" val="2792987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B3B91-C04D-4412-82D7-B1ABF9EE837E}"/>
              </a:ext>
            </a:extLst>
          </p:cNvPr>
          <p:cNvSpPr>
            <a:spLocks noGrp="1"/>
          </p:cNvSpPr>
          <p:nvPr>
            <p:ph type="sldNum" sz="quarter" idx="10"/>
          </p:nvPr>
        </p:nvSpPr>
        <p:spPr/>
        <p:txBody>
          <a:bodyPr/>
          <a:lstStyle/>
          <a:p>
            <a:fld id="{BC4A11B2-7C74-704C-965F-DCA9A6E992FF}" type="slidenum">
              <a:rPr lang="en-US" smtClean="0"/>
              <a:pPr/>
              <a:t>14</a:t>
            </a:fld>
            <a:endParaRPr lang="en-US" dirty="0"/>
          </a:p>
        </p:txBody>
      </p:sp>
      <p:sp>
        <p:nvSpPr>
          <p:cNvPr id="2" name="Title 1">
            <a:extLst>
              <a:ext uri="{FF2B5EF4-FFF2-40B4-BE49-F238E27FC236}">
                <a16:creationId xmlns:a16="http://schemas.microsoft.com/office/drawing/2014/main" id="{AF570AA9-A698-4171-B589-0E2F5BED012D}"/>
              </a:ext>
            </a:extLst>
          </p:cNvPr>
          <p:cNvSpPr>
            <a:spLocks noGrp="1"/>
          </p:cNvSpPr>
          <p:nvPr>
            <p:ph type="title"/>
          </p:nvPr>
        </p:nvSpPr>
        <p:spPr>
          <a:xfrm>
            <a:off x="6400800" y="895350"/>
            <a:ext cx="2247648" cy="1981200"/>
          </a:xfrm>
        </p:spPr>
        <p:txBody>
          <a:bodyPr>
            <a:normAutofit/>
          </a:bodyPr>
          <a:lstStyle/>
          <a:p>
            <a:r>
              <a:rPr lang="en-US" dirty="0"/>
              <a:t>Bed registries have been around since 2006</a:t>
            </a:r>
          </a:p>
        </p:txBody>
      </p:sp>
      <p:sp>
        <p:nvSpPr>
          <p:cNvPr id="8" name="Title 3">
            <a:extLst>
              <a:ext uri="{FF2B5EF4-FFF2-40B4-BE49-F238E27FC236}">
                <a16:creationId xmlns:a16="http://schemas.microsoft.com/office/drawing/2014/main" id="{2DD6DF66-CA8F-438F-A9CB-B558CEAF76EC}"/>
              </a:ext>
            </a:extLst>
          </p:cNvPr>
          <p:cNvSpPr txBox="1">
            <a:spLocks/>
          </p:cNvSpPr>
          <p:nvPr/>
        </p:nvSpPr>
        <p:spPr>
          <a:xfrm>
            <a:off x="0" y="49353"/>
            <a:ext cx="9144000" cy="49952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dirty="0"/>
          </a:p>
        </p:txBody>
      </p:sp>
      <p:sp>
        <p:nvSpPr>
          <p:cNvPr id="6" name="Title 1">
            <a:extLst>
              <a:ext uri="{FF2B5EF4-FFF2-40B4-BE49-F238E27FC236}">
                <a16:creationId xmlns:a16="http://schemas.microsoft.com/office/drawing/2014/main" id="{D8F52AE8-70E2-43E9-AA56-F7C39C61921E}"/>
              </a:ext>
            </a:extLst>
          </p:cNvPr>
          <p:cNvSpPr txBox="1">
            <a:spLocks/>
          </p:cNvSpPr>
          <p:nvPr/>
        </p:nvSpPr>
        <p:spPr>
          <a:xfrm>
            <a:off x="-36576" y="-60960"/>
            <a:ext cx="9180576" cy="68961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sz="2800" dirty="0"/>
          </a:p>
        </p:txBody>
      </p:sp>
      <p:sp>
        <p:nvSpPr>
          <p:cNvPr id="9" name="Title 1">
            <a:extLst>
              <a:ext uri="{FF2B5EF4-FFF2-40B4-BE49-F238E27FC236}">
                <a16:creationId xmlns:a16="http://schemas.microsoft.com/office/drawing/2014/main" id="{A42DEBB5-6B93-435C-A8CB-1EFD00B6D0F9}"/>
              </a:ext>
            </a:extLst>
          </p:cNvPr>
          <p:cNvSpPr txBox="1">
            <a:spLocks/>
          </p:cNvSpPr>
          <p:nvPr/>
        </p:nvSpPr>
        <p:spPr>
          <a:xfrm>
            <a:off x="0" y="-349880"/>
            <a:ext cx="9067800" cy="845997"/>
          </a:xfrm>
          <a:prstGeom prst="rect">
            <a:avLst/>
          </a:prstGeom>
        </p:spPr>
        <p:txBody>
          <a:bodyPr vert="horz" lIns="91440" tIns="45720" rIns="91440" bIns="45720" rtlCol="0" anchor="ctr">
            <a:no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br>
              <a:rPr lang="en-US" dirty="0"/>
            </a:br>
            <a:r>
              <a:rPr lang="en-US" dirty="0"/>
              <a:t>What do you need/want the bed registry to be able to do? </a:t>
            </a:r>
          </a:p>
        </p:txBody>
      </p:sp>
      <p:sp>
        <p:nvSpPr>
          <p:cNvPr id="10" name="Slide Number Placeholder 4">
            <a:extLst>
              <a:ext uri="{FF2B5EF4-FFF2-40B4-BE49-F238E27FC236}">
                <a16:creationId xmlns:a16="http://schemas.microsoft.com/office/drawing/2014/main" id="{8CEB7E93-A880-4D15-B99D-A5E9EB7D41BD}"/>
              </a:ext>
            </a:extLst>
          </p:cNvPr>
          <p:cNvSpPr txBox="1">
            <a:spLocks/>
          </p:cNvSpPr>
          <p:nvPr/>
        </p:nvSpPr>
        <p:spPr>
          <a:xfrm>
            <a:off x="457200" y="4767262"/>
            <a:ext cx="2057400" cy="273844"/>
          </a:xfrm>
          <a:prstGeom prst="rect">
            <a:avLst/>
          </a:prstGeom>
        </p:spPr>
        <p:txBody>
          <a:bodyPr/>
          <a:lstStyle>
            <a:defPPr marL="0" marR="0" indent="0" algn="l" defTabSz="573969" rtl="0" fontAlgn="auto" latinLnBrk="1"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defRPr>
            </a:defPPr>
            <a:lvl1pPr marL="0" marR="0" indent="0"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3492"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86984"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430477"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573969"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717461"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860953"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004446"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147938" algn="ctr" defTabSz="366702"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14</a:t>
            </a:fld>
            <a:endParaRPr lang="en-US" dirty="0"/>
          </a:p>
        </p:txBody>
      </p:sp>
      <p:sp>
        <p:nvSpPr>
          <p:cNvPr id="11" name="TextBox 10">
            <a:extLst>
              <a:ext uri="{FF2B5EF4-FFF2-40B4-BE49-F238E27FC236}">
                <a16:creationId xmlns:a16="http://schemas.microsoft.com/office/drawing/2014/main" id="{83AD4132-FC49-48D2-A8C9-931873EC316A}"/>
              </a:ext>
            </a:extLst>
          </p:cNvPr>
          <p:cNvSpPr txBox="1"/>
          <p:nvPr/>
        </p:nvSpPr>
        <p:spPr>
          <a:xfrm>
            <a:off x="6001351" y="1545950"/>
            <a:ext cx="1859483" cy="185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584200"/>
            <a:r>
              <a:rPr kumimoji="0" lang="en-US" sz="1600" b="1" i="0" u="none" strike="noStrike" cap="none" spc="0" normalizeH="0" baseline="0" dirty="0">
                <a:ln>
                  <a:noFill/>
                </a:ln>
                <a:solidFill>
                  <a:srgbClr val="000000"/>
                </a:solidFill>
                <a:effectLst/>
                <a:uFillTx/>
                <a:latin typeface="Helvetica Neue"/>
                <a:ea typeface="Helvetica Neue"/>
                <a:cs typeface="Helvetica Neue"/>
                <a:sym typeface="Helvetica Neue"/>
              </a:rPr>
              <a:t>Referral Networks</a:t>
            </a:r>
          </a:p>
          <a:p>
            <a:pPr marL="342900" indent="-342900" algn="l" defTabSz="584200">
              <a:buFont typeface="Arial" panose="020B0604020202020204" pitchFamily="34" charset="0"/>
              <a:buChar char="•"/>
            </a:pPr>
            <a:r>
              <a:rPr kumimoji="0" lang="en-US" sz="1400" b="1" i="0" u="none" strike="noStrike" cap="none" spc="0" normalizeH="0" baseline="0" dirty="0">
                <a:ln>
                  <a:noFill/>
                </a:ln>
                <a:solidFill>
                  <a:srgbClr val="000000"/>
                </a:solidFill>
                <a:effectLst/>
                <a:uFillTx/>
                <a:latin typeface="Helvetica Neue"/>
                <a:ea typeface="Helvetica Neue"/>
                <a:cs typeface="Helvetica Neue"/>
                <a:sym typeface="Helvetica Neue"/>
              </a:rPr>
              <a:t>Delaware</a:t>
            </a:r>
          </a:p>
          <a:p>
            <a:pPr marL="342900" indent="-342900" algn="l" defTabSz="584200">
              <a:buFont typeface="Arial" panose="020B0604020202020204" pitchFamily="34" charset="0"/>
              <a:buChar char="•"/>
            </a:pPr>
            <a:r>
              <a:rPr lang="en-US" sz="1400" dirty="0"/>
              <a:t>Indiana</a:t>
            </a:r>
            <a:r>
              <a:rPr kumimoji="0" lang="en-US" sz="1400" b="1" i="0" u="none" strike="noStrike" cap="none" spc="0" normalizeH="0" baseline="0" dirty="0">
                <a:ln>
                  <a:noFill/>
                </a:ln>
                <a:solidFill>
                  <a:srgbClr val="000000"/>
                </a:solidFill>
                <a:effectLst/>
                <a:uFillTx/>
                <a:latin typeface="Helvetica Neue"/>
                <a:ea typeface="Helvetica Neue"/>
                <a:cs typeface="Helvetica Neue"/>
                <a:sym typeface="Helvetica Neue"/>
              </a:rPr>
              <a:t> </a:t>
            </a:r>
          </a:p>
          <a:p>
            <a:pPr marL="342900" indent="-342900" algn="l" defTabSz="584200">
              <a:buFont typeface="Arial" panose="020B0604020202020204" pitchFamily="34" charset="0"/>
              <a:buChar char="•"/>
            </a:pPr>
            <a:r>
              <a:rPr lang="en-US" sz="1400" dirty="0"/>
              <a:t>Nebraska</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1" i="0" u="none" strike="noStrike" cap="none" spc="0" normalizeH="0" baseline="0" dirty="0">
                <a:ln>
                  <a:noFill/>
                </a:ln>
                <a:solidFill>
                  <a:srgbClr val="000000"/>
                </a:solidFill>
                <a:effectLst/>
                <a:uFillTx/>
                <a:latin typeface="Helvetica Neue"/>
                <a:ea typeface="Helvetica Neue"/>
                <a:cs typeface="Helvetica Neue"/>
                <a:sym typeface="Helvetica Neue"/>
              </a:rPr>
              <a:t>Nevada</a:t>
            </a:r>
          </a:p>
          <a:p>
            <a:pPr marL="342900" indent="-342900" algn="l" defTabSz="584200">
              <a:buFont typeface="Arial" panose="020B0604020202020204" pitchFamily="34" charset="0"/>
              <a:buChar char="•"/>
            </a:pPr>
            <a:r>
              <a:rPr kumimoji="0" lang="en-US" sz="1400" b="1" i="0" u="none" strike="noStrike" cap="none" spc="0" normalizeH="0" baseline="0" dirty="0">
                <a:ln>
                  <a:noFill/>
                </a:ln>
                <a:solidFill>
                  <a:srgbClr val="000000"/>
                </a:solidFill>
                <a:effectLst/>
                <a:uFillTx/>
                <a:latin typeface="Helvetica Neue"/>
                <a:ea typeface="Helvetica Neue"/>
                <a:cs typeface="Helvetica Neue"/>
                <a:sym typeface="Helvetica Neue"/>
              </a:rPr>
              <a:t>New Mexico</a:t>
            </a:r>
          </a:p>
          <a:p>
            <a:pPr marL="342900" indent="-342900" algn="l" defTabSz="584200">
              <a:buFont typeface="Arial" panose="020B0604020202020204" pitchFamily="34" charset="0"/>
              <a:buChar char="•"/>
            </a:pPr>
            <a:r>
              <a:rPr lang="en-US" sz="1400" dirty="0"/>
              <a:t>Ohio </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2" name="Rectangle 11">
            <a:extLst>
              <a:ext uri="{FF2B5EF4-FFF2-40B4-BE49-F238E27FC236}">
                <a16:creationId xmlns:a16="http://schemas.microsoft.com/office/drawing/2014/main" id="{C6C79C1A-89D5-4C8A-8A31-95D3453F9DFC}"/>
              </a:ext>
            </a:extLst>
          </p:cNvPr>
          <p:cNvSpPr/>
          <p:nvPr/>
        </p:nvSpPr>
        <p:spPr>
          <a:xfrm>
            <a:off x="3321638" y="1556210"/>
            <a:ext cx="1861407" cy="1846659"/>
          </a:xfrm>
          <a:prstGeom prst="rect">
            <a:avLst/>
          </a:prstGeom>
        </p:spPr>
        <p:txBody>
          <a:bodyPr wrap="none">
            <a:spAutoFit/>
          </a:bodyPr>
          <a:lstStyle/>
          <a:p>
            <a:pPr algn="l"/>
            <a:r>
              <a:rPr lang="en-US" sz="1600" dirty="0"/>
              <a:t>Referral Systems</a:t>
            </a:r>
          </a:p>
          <a:p>
            <a:pPr marL="285750" indent="-285750" algn="l">
              <a:buFont typeface="Arial" panose="020B0604020202020204" pitchFamily="34" charset="0"/>
              <a:buChar char="•"/>
            </a:pPr>
            <a:r>
              <a:rPr lang="en-US" sz="1400" dirty="0"/>
              <a:t>Georgia </a:t>
            </a:r>
          </a:p>
          <a:p>
            <a:pPr marL="285750" indent="-285750" algn="l">
              <a:buFont typeface="Arial" panose="020B0604020202020204" pitchFamily="34" charset="0"/>
              <a:buChar char="•"/>
            </a:pPr>
            <a:r>
              <a:rPr lang="en-US" sz="1400" dirty="0"/>
              <a:t>North Carolina</a:t>
            </a:r>
          </a:p>
          <a:p>
            <a:pPr marL="285750" indent="-285750" algn="l">
              <a:buFont typeface="Arial" panose="020B0604020202020204" pitchFamily="34" charset="0"/>
              <a:buChar char="•"/>
            </a:pPr>
            <a:r>
              <a:rPr lang="en-US" sz="1400" dirty="0"/>
              <a:t>Tennessee</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a:p>
            <a:pPr algn="l"/>
            <a:endParaRPr lang="en-US" sz="1400" dirty="0"/>
          </a:p>
        </p:txBody>
      </p:sp>
      <p:pic>
        <p:nvPicPr>
          <p:cNvPr id="13" name="Picture 12">
            <a:extLst>
              <a:ext uri="{FF2B5EF4-FFF2-40B4-BE49-F238E27FC236}">
                <a16:creationId xmlns:a16="http://schemas.microsoft.com/office/drawing/2014/main" id="{18CBFB68-83E7-42DF-ADAC-30A49FC922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73280"/>
            <a:ext cx="1235075" cy="582930"/>
          </a:xfrm>
          <a:prstGeom prst="rect">
            <a:avLst/>
          </a:prstGeom>
          <a:noFill/>
        </p:spPr>
      </p:pic>
      <p:pic>
        <p:nvPicPr>
          <p:cNvPr id="14" name="Picture 13">
            <a:extLst>
              <a:ext uri="{FF2B5EF4-FFF2-40B4-BE49-F238E27FC236}">
                <a16:creationId xmlns:a16="http://schemas.microsoft.com/office/drawing/2014/main" id="{A415AA09-3699-4086-B6B2-6AE4C41982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72417" y="999021"/>
            <a:ext cx="1358392" cy="582929"/>
          </a:xfrm>
          <a:prstGeom prst="rect">
            <a:avLst/>
          </a:prstGeom>
          <a:noFill/>
        </p:spPr>
      </p:pic>
      <p:pic>
        <p:nvPicPr>
          <p:cNvPr id="15" name="Picture 14">
            <a:extLst>
              <a:ext uri="{FF2B5EF4-FFF2-40B4-BE49-F238E27FC236}">
                <a16:creationId xmlns:a16="http://schemas.microsoft.com/office/drawing/2014/main" id="{E56109F7-0257-4C26-909C-D7E9E3B794A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24600" y="799460"/>
            <a:ext cx="1145540" cy="785495"/>
          </a:xfrm>
          <a:prstGeom prst="rect">
            <a:avLst/>
          </a:prstGeom>
          <a:noFill/>
        </p:spPr>
      </p:pic>
      <p:sp>
        <p:nvSpPr>
          <p:cNvPr id="16" name="TextBox 15">
            <a:extLst>
              <a:ext uri="{FF2B5EF4-FFF2-40B4-BE49-F238E27FC236}">
                <a16:creationId xmlns:a16="http://schemas.microsoft.com/office/drawing/2014/main" id="{336FCC6E-7088-4E4A-A76F-59B29C623ED4}"/>
              </a:ext>
            </a:extLst>
          </p:cNvPr>
          <p:cNvSpPr txBox="1"/>
          <p:nvPr/>
        </p:nvSpPr>
        <p:spPr>
          <a:xfrm>
            <a:off x="1812259" y="4155909"/>
            <a:ext cx="1702332"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accent1">
                    <a:lumMod val="50000"/>
                  </a:schemeClr>
                </a:solidFill>
              </a:rPr>
              <a:t>* Projected</a:t>
            </a:r>
          </a:p>
        </p:txBody>
      </p:sp>
      <p:sp>
        <p:nvSpPr>
          <p:cNvPr id="17" name="TextBox 16">
            <a:extLst>
              <a:ext uri="{FF2B5EF4-FFF2-40B4-BE49-F238E27FC236}">
                <a16:creationId xmlns:a16="http://schemas.microsoft.com/office/drawing/2014/main" id="{70AC4195-E217-411B-AADD-EEB93F1927C3}"/>
              </a:ext>
            </a:extLst>
          </p:cNvPr>
          <p:cNvSpPr txBox="1"/>
          <p:nvPr/>
        </p:nvSpPr>
        <p:spPr>
          <a:xfrm>
            <a:off x="730275" y="1513283"/>
            <a:ext cx="2632649" cy="33650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a:r>
              <a:rPr lang="en-US" sz="1600" dirty="0"/>
              <a:t>Search Engines</a:t>
            </a:r>
          </a:p>
          <a:p>
            <a:pPr marL="342900" indent="-342900" algn="l" defTabSz="584200">
              <a:buFont typeface="Arial" panose="020B0604020202020204" pitchFamily="34" charset="0"/>
              <a:buChar char="•"/>
            </a:pPr>
            <a:r>
              <a:rPr lang="en-US" sz="1400" dirty="0"/>
              <a:t>Connecticut</a:t>
            </a:r>
          </a:p>
          <a:p>
            <a:pPr marL="342900" indent="-342900" algn="l" defTabSz="584200">
              <a:buFont typeface="Arial" panose="020B0604020202020204" pitchFamily="34" charset="0"/>
              <a:buChar char="•"/>
            </a:pPr>
            <a:r>
              <a:rPr lang="en-US" sz="1400" dirty="0"/>
              <a:t>Idaho</a:t>
            </a:r>
          </a:p>
          <a:p>
            <a:pPr marL="342900" indent="-342900" algn="l" defTabSz="584200">
              <a:buFont typeface="Arial" panose="020B0604020202020204" pitchFamily="34" charset="0"/>
              <a:buChar char="•"/>
            </a:pPr>
            <a:r>
              <a:rPr lang="en-US" sz="1400" dirty="0"/>
              <a:t>Massachusetts</a:t>
            </a:r>
          </a:p>
          <a:p>
            <a:pPr marL="342900" indent="-342900" algn="l" defTabSz="584200">
              <a:buFont typeface="Arial" panose="020B0604020202020204" pitchFamily="34" charset="0"/>
              <a:buChar char="•"/>
            </a:pPr>
            <a:r>
              <a:rPr lang="en-US" sz="1400" dirty="0"/>
              <a:t>Mississippi </a:t>
            </a:r>
          </a:p>
          <a:p>
            <a:pPr marL="342900" indent="-342900" algn="l" defTabSz="584200">
              <a:buFont typeface="Arial" panose="020B0604020202020204" pitchFamily="34" charset="0"/>
              <a:buChar char="•"/>
            </a:pPr>
            <a:r>
              <a:rPr lang="en-US" sz="1400" dirty="0"/>
              <a:t>New Jersey</a:t>
            </a:r>
          </a:p>
          <a:p>
            <a:pPr marL="342900" indent="-342900" algn="l" defTabSz="584200">
              <a:buFont typeface="Arial" panose="020B0604020202020204" pitchFamily="34" charset="0"/>
              <a:buChar char="•"/>
            </a:pPr>
            <a:r>
              <a:rPr lang="en-US" sz="1400" dirty="0"/>
              <a:t>New York</a:t>
            </a:r>
          </a:p>
          <a:p>
            <a:pPr marL="342900" indent="-342900" algn="l" defTabSz="584200">
              <a:buFont typeface="Arial" panose="020B0604020202020204" pitchFamily="34" charset="0"/>
              <a:buChar char="•"/>
            </a:pPr>
            <a:r>
              <a:rPr lang="en-US" sz="1400" dirty="0"/>
              <a:t>Rhode Island</a:t>
            </a:r>
          </a:p>
          <a:p>
            <a:pPr marL="342900" indent="-342900" algn="l" defTabSz="584200">
              <a:buFont typeface="Arial" panose="020B0604020202020204" pitchFamily="34" charset="0"/>
              <a:buChar char="•"/>
            </a:pPr>
            <a:r>
              <a:rPr lang="en-US" sz="1400" dirty="0"/>
              <a:t>Utah</a:t>
            </a:r>
          </a:p>
          <a:p>
            <a:pPr marL="342900" indent="-342900" algn="l" defTabSz="584200">
              <a:buFont typeface="Arial" panose="020B0604020202020204" pitchFamily="34" charset="0"/>
              <a:buChar char="•"/>
            </a:pPr>
            <a:r>
              <a:rPr lang="en-US" sz="1400" dirty="0"/>
              <a:t>Vermont</a:t>
            </a:r>
          </a:p>
          <a:p>
            <a:pPr marL="342900" indent="-342900" algn="l" defTabSz="584200">
              <a:buFont typeface="Arial" panose="020B0604020202020204" pitchFamily="34" charset="0"/>
              <a:buChar char="•"/>
            </a:pPr>
            <a:r>
              <a:rPr lang="en-US" sz="1400" dirty="0"/>
              <a:t>Oklahoma</a:t>
            </a:r>
          </a:p>
          <a:p>
            <a:pPr marL="342900" lvl="6" indent="-342900" algn="l" defTabSz="584200">
              <a:buFont typeface="Arial" panose="020B0604020202020204" pitchFamily="34" charset="0"/>
              <a:buChar char="•"/>
            </a:pPr>
            <a:r>
              <a:rPr lang="en-US" sz="1400" dirty="0">
                <a:solidFill>
                  <a:schemeClr val="accent1">
                    <a:lumMod val="50000"/>
                  </a:schemeClr>
                </a:solidFill>
              </a:rPr>
              <a:t>Alabama*</a:t>
            </a:r>
          </a:p>
          <a:p>
            <a:pPr marL="342900" indent="-342900" algn="l" defTabSz="584200">
              <a:buFont typeface="Arial" panose="020B0604020202020204" pitchFamily="34" charset="0"/>
              <a:buChar char="•"/>
            </a:pPr>
            <a:r>
              <a:rPr lang="en-US" sz="1400" dirty="0">
                <a:solidFill>
                  <a:schemeClr val="accent1">
                    <a:lumMod val="50000"/>
                  </a:schemeClr>
                </a:solidFill>
              </a:rPr>
              <a:t>Florida*</a:t>
            </a:r>
          </a:p>
          <a:p>
            <a:pPr marL="342900" indent="-342900" algn="l" defTabSz="584200">
              <a:buFont typeface="Arial" panose="020B0604020202020204" pitchFamily="34" charset="0"/>
              <a:buChar char="•"/>
            </a:pPr>
            <a:r>
              <a:rPr lang="en-US" sz="1400" dirty="0">
                <a:solidFill>
                  <a:schemeClr val="accent1">
                    <a:lumMod val="50000"/>
                  </a:schemeClr>
                </a:solidFill>
              </a:rPr>
              <a:t>Maryland*</a:t>
            </a:r>
          </a:p>
          <a:p>
            <a:pPr marL="342900" indent="-342900" algn="l" defTabSz="584200">
              <a:buFont typeface="Arial" panose="020B0604020202020204" pitchFamily="34" charset="0"/>
              <a:buChar char="•"/>
            </a:pPr>
            <a:r>
              <a:rPr lang="en-US" sz="1400" dirty="0">
                <a:solidFill>
                  <a:schemeClr val="accent1">
                    <a:lumMod val="50000"/>
                  </a:schemeClr>
                </a:solidFill>
              </a:rPr>
              <a:t>West Virginia*</a:t>
            </a:r>
          </a:p>
        </p:txBody>
      </p:sp>
    </p:spTree>
    <p:extLst>
      <p:ext uri="{BB962C8B-B14F-4D97-AF65-F5344CB8AC3E}">
        <p14:creationId xmlns:p14="http://schemas.microsoft.com/office/powerpoint/2010/main" val="151712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B3B91-C04D-4412-82D7-B1ABF9EE837E}"/>
              </a:ext>
            </a:extLst>
          </p:cNvPr>
          <p:cNvSpPr>
            <a:spLocks noGrp="1"/>
          </p:cNvSpPr>
          <p:nvPr>
            <p:ph type="sldNum" sz="quarter" idx="10"/>
          </p:nvPr>
        </p:nvSpPr>
        <p:spPr/>
        <p:txBody>
          <a:bodyPr/>
          <a:lstStyle/>
          <a:p>
            <a:fld id="{BC4A11B2-7C74-704C-965F-DCA9A6E992FF}" type="slidenum">
              <a:rPr lang="en-US" smtClean="0"/>
              <a:pPr/>
              <a:t>15</a:t>
            </a:fld>
            <a:endParaRPr lang="en-US" dirty="0"/>
          </a:p>
        </p:txBody>
      </p:sp>
      <p:sp>
        <p:nvSpPr>
          <p:cNvPr id="2" name="Title 1">
            <a:extLst>
              <a:ext uri="{FF2B5EF4-FFF2-40B4-BE49-F238E27FC236}">
                <a16:creationId xmlns:a16="http://schemas.microsoft.com/office/drawing/2014/main" id="{AF570AA9-A698-4171-B589-0E2F5BED012D}"/>
              </a:ext>
            </a:extLst>
          </p:cNvPr>
          <p:cNvSpPr>
            <a:spLocks noGrp="1"/>
          </p:cNvSpPr>
          <p:nvPr>
            <p:ph type="title"/>
          </p:nvPr>
        </p:nvSpPr>
        <p:spPr>
          <a:xfrm>
            <a:off x="6400800" y="895350"/>
            <a:ext cx="2247648" cy="1981200"/>
          </a:xfrm>
        </p:spPr>
        <p:txBody>
          <a:bodyPr>
            <a:normAutofit/>
          </a:bodyPr>
          <a:lstStyle/>
          <a:p>
            <a:r>
              <a:rPr lang="en-US" dirty="0"/>
              <a:t>Bed registries have been around since 2006</a:t>
            </a:r>
          </a:p>
        </p:txBody>
      </p:sp>
      <p:sp>
        <p:nvSpPr>
          <p:cNvPr id="8" name="Title 3">
            <a:extLst>
              <a:ext uri="{FF2B5EF4-FFF2-40B4-BE49-F238E27FC236}">
                <a16:creationId xmlns:a16="http://schemas.microsoft.com/office/drawing/2014/main" id="{2DD6DF66-CA8F-438F-A9CB-B558CEAF76EC}"/>
              </a:ext>
            </a:extLst>
          </p:cNvPr>
          <p:cNvSpPr txBox="1">
            <a:spLocks/>
          </p:cNvSpPr>
          <p:nvPr/>
        </p:nvSpPr>
        <p:spPr>
          <a:xfrm>
            <a:off x="0" y="49353"/>
            <a:ext cx="9144000" cy="49952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dirty="0"/>
          </a:p>
        </p:txBody>
      </p:sp>
      <p:sp>
        <p:nvSpPr>
          <p:cNvPr id="6" name="Title 1">
            <a:extLst>
              <a:ext uri="{FF2B5EF4-FFF2-40B4-BE49-F238E27FC236}">
                <a16:creationId xmlns:a16="http://schemas.microsoft.com/office/drawing/2014/main" id="{D8F52AE8-70E2-43E9-AA56-F7C39C61921E}"/>
              </a:ext>
            </a:extLst>
          </p:cNvPr>
          <p:cNvSpPr txBox="1">
            <a:spLocks/>
          </p:cNvSpPr>
          <p:nvPr/>
        </p:nvSpPr>
        <p:spPr>
          <a:xfrm>
            <a:off x="-36576" y="-60960"/>
            <a:ext cx="9180576" cy="68961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endParaRPr lang="en-US" sz="2800" dirty="0"/>
          </a:p>
        </p:txBody>
      </p:sp>
      <p:sp>
        <p:nvSpPr>
          <p:cNvPr id="9" name="Title 1">
            <a:extLst>
              <a:ext uri="{FF2B5EF4-FFF2-40B4-BE49-F238E27FC236}">
                <a16:creationId xmlns:a16="http://schemas.microsoft.com/office/drawing/2014/main" id="{FE689157-8A42-4CD1-9B4A-7A2726539148}"/>
              </a:ext>
            </a:extLst>
          </p:cNvPr>
          <p:cNvSpPr txBox="1">
            <a:spLocks/>
          </p:cNvSpPr>
          <p:nvPr/>
        </p:nvSpPr>
        <p:spPr>
          <a:xfrm>
            <a:off x="-36576" y="71329"/>
            <a:ext cx="9144000" cy="44767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r>
              <a:rPr lang="en-US" dirty="0"/>
              <a:t>What data do you want to collect from bed registries? </a:t>
            </a:r>
          </a:p>
        </p:txBody>
      </p:sp>
      <p:graphicFrame>
        <p:nvGraphicFramePr>
          <p:cNvPr id="10" name="Chart 9">
            <a:extLst>
              <a:ext uri="{FF2B5EF4-FFF2-40B4-BE49-F238E27FC236}">
                <a16:creationId xmlns:a16="http://schemas.microsoft.com/office/drawing/2014/main" id="{37E352AC-4A6F-4B37-84D2-FB519A6E7DD1}"/>
              </a:ext>
            </a:extLst>
          </p:cNvPr>
          <p:cNvGraphicFramePr/>
          <p:nvPr>
            <p:extLst>
              <p:ext uri="{D42A27DB-BD31-4B8C-83A1-F6EECF244321}">
                <p14:modId xmlns:p14="http://schemas.microsoft.com/office/powerpoint/2010/main" val="1767123947"/>
              </p:ext>
            </p:extLst>
          </p:nvPr>
        </p:nvGraphicFramePr>
        <p:xfrm>
          <a:off x="2057400" y="895350"/>
          <a:ext cx="5029200" cy="3428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023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7C528-4140-43C9-B4B9-29720449E90D}"/>
              </a:ext>
            </a:extLst>
          </p:cNvPr>
          <p:cNvSpPr>
            <a:spLocks noGrp="1"/>
          </p:cNvSpPr>
          <p:nvPr>
            <p:ph idx="1"/>
          </p:nvPr>
        </p:nvSpPr>
        <p:spPr/>
        <p:txBody>
          <a:bodyPr/>
          <a:lstStyle/>
          <a:p>
            <a:pPr marL="0" indent="0">
              <a:buNone/>
            </a:pPr>
            <a:endParaRPr lang="en-US" dirty="0"/>
          </a:p>
          <a:p>
            <a:endParaRPr lang="en-US" dirty="0"/>
          </a:p>
          <a:p>
            <a:pPr marL="0" indent="0">
              <a:buNone/>
            </a:pPr>
            <a:r>
              <a:rPr lang="en-US" sz="1500" b="1" dirty="0"/>
              <a:t>Ted Lutterman, NRI</a:t>
            </a:r>
          </a:p>
          <a:p>
            <a:pPr marL="0" indent="0">
              <a:buNone/>
            </a:pPr>
            <a:r>
              <a:rPr lang="en-US" sz="1500" b="1" dirty="0">
                <a:hlinkClick r:id="rId2"/>
              </a:rPr>
              <a:t>ted.lutterman@nri-inc.org</a:t>
            </a:r>
            <a:endParaRPr lang="en-US" sz="1500" b="1" dirty="0"/>
          </a:p>
          <a:p>
            <a:pPr marL="0" indent="0">
              <a:buNone/>
            </a:pPr>
            <a:r>
              <a:rPr lang="en-US" sz="1500" dirty="0"/>
              <a:t>703-738-8164</a:t>
            </a:r>
          </a:p>
          <a:p>
            <a:endParaRPr lang="en-US" dirty="0"/>
          </a:p>
        </p:txBody>
      </p:sp>
      <p:sp>
        <p:nvSpPr>
          <p:cNvPr id="3" name="Slide Number Placeholder 2">
            <a:extLst>
              <a:ext uri="{FF2B5EF4-FFF2-40B4-BE49-F238E27FC236}">
                <a16:creationId xmlns:a16="http://schemas.microsoft.com/office/drawing/2014/main" id="{C9ABB040-2FFC-4434-B03C-6E05ED21B1C2}"/>
              </a:ext>
            </a:extLst>
          </p:cNvPr>
          <p:cNvSpPr>
            <a:spLocks noGrp="1"/>
          </p:cNvSpPr>
          <p:nvPr>
            <p:ph type="sldNum" sz="quarter" idx="10"/>
          </p:nvPr>
        </p:nvSpPr>
        <p:spPr/>
        <p:txBody>
          <a:bodyPr/>
          <a:lstStyle/>
          <a:p>
            <a:fld id="{BC4A11B2-7C74-704C-965F-DCA9A6E992FF}" type="slidenum">
              <a:rPr lang="en-US" smtClean="0"/>
              <a:pPr/>
              <a:t>16</a:t>
            </a:fld>
            <a:endParaRPr lang="en-US" dirty="0"/>
          </a:p>
        </p:txBody>
      </p:sp>
      <p:sp>
        <p:nvSpPr>
          <p:cNvPr id="4" name="Title 3">
            <a:extLst>
              <a:ext uri="{FF2B5EF4-FFF2-40B4-BE49-F238E27FC236}">
                <a16:creationId xmlns:a16="http://schemas.microsoft.com/office/drawing/2014/main" id="{A2FF19C0-AF02-4ED2-AB12-B8056AB30DCF}"/>
              </a:ext>
            </a:extLst>
          </p:cNvPr>
          <p:cNvSpPr>
            <a:spLocks noGrp="1"/>
          </p:cNvSpPr>
          <p:nvPr>
            <p:ph type="title"/>
          </p:nvPr>
        </p:nvSpPr>
        <p:spPr/>
        <p:txBody>
          <a:bodyPr/>
          <a:lstStyle/>
          <a:p>
            <a:pPr algn="ctr"/>
            <a:r>
              <a:rPr lang="en-US" dirty="0"/>
              <a:t>For additional information, please contact: </a:t>
            </a:r>
          </a:p>
        </p:txBody>
      </p:sp>
      <p:sp>
        <p:nvSpPr>
          <p:cNvPr id="5" name="Text Placeholder 10">
            <a:extLst>
              <a:ext uri="{FF2B5EF4-FFF2-40B4-BE49-F238E27FC236}">
                <a16:creationId xmlns:a16="http://schemas.microsoft.com/office/drawing/2014/main" id="{32189CE9-88B3-4099-AB1C-37C37F9E9B30}"/>
              </a:ext>
            </a:extLst>
          </p:cNvPr>
          <p:cNvSpPr txBox="1">
            <a:spLocks/>
          </p:cNvSpPr>
          <p:nvPr/>
        </p:nvSpPr>
        <p:spPr>
          <a:xfrm>
            <a:off x="2954867" y="1809750"/>
            <a:ext cx="2760133" cy="914400"/>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500" b="1" dirty="0"/>
              <a:t>David Morrisette</a:t>
            </a:r>
          </a:p>
          <a:p>
            <a:pPr marL="0" indent="0">
              <a:buNone/>
            </a:pPr>
            <a:r>
              <a:rPr lang="en-US" sz="1500" b="1" dirty="0">
                <a:solidFill>
                  <a:srgbClr val="FF0000"/>
                </a:solidFill>
                <a:hlinkClick r:id="rId3"/>
              </a:rPr>
              <a:t>david.morrisette55@gmail.com</a:t>
            </a:r>
            <a:endParaRPr lang="en-US" sz="1500" b="1" dirty="0">
              <a:solidFill>
                <a:srgbClr val="FF0000"/>
              </a:solidFill>
            </a:endParaRPr>
          </a:p>
          <a:p>
            <a:endParaRPr lang="en-US" b="0" dirty="0"/>
          </a:p>
        </p:txBody>
      </p:sp>
      <p:sp>
        <p:nvSpPr>
          <p:cNvPr id="6" name="Text Placeholder 10">
            <a:extLst>
              <a:ext uri="{FF2B5EF4-FFF2-40B4-BE49-F238E27FC236}">
                <a16:creationId xmlns:a16="http://schemas.microsoft.com/office/drawing/2014/main" id="{DE84C248-F06E-4740-BBA1-2E2DFB9FA9BF}"/>
              </a:ext>
            </a:extLst>
          </p:cNvPr>
          <p:cNvSpPr txBox="1">
            <a:spLocks/>
          </p:cNvSpPr>
          <p:nvPr/>
        </p:nvSpPr>
        <p:spPr>
          <a:xfrm>
            <a:off x="5588892" y="1504950"/>
            <a:ext cx="3326508" cy="1828800"/>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20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NASMHPD Staff</a:t>
            </a:r>
          </a:p>
          <a:p>
            <a:r>
              <a:rPr lang="en-US" sz="1500" dirty="0"/>
              <a:t>Leah Holmes-Bonilla</a:t>
            </a:r>
          </a:p>
          <a:p>
            <a:r>
              <a:rPr lang="en-US" sz="1500" dirty="0">
                <a:hlinkClick r:id="rId4"/>
              </a:rPr>
              <a:t>leah.holmes-bonilla@nasmhpd.org</a:t>
            </a:r>
            <a:endParaRPr lang="en-US" sz="1500" dirty="0"/>
          </a:p>
          <a:p>
            <a:r>
              <a:rPr lang="en-US" sz="1500" dirty="0"/>
              <a:t>David Miller</a:t>
            </a:r>
          </a:p>
          <a:p>
            <a:r>
              <a:rPr lang="en-US" sz="1500" dirty="0">
                <a:hlinkClick r:id="rId5"/>
              </a:rPr>
              <a:t>david.miller@nasmhpd.org</a:t>
            </a:r>
            <a:endParaRPr lang="en-US" sz="1500" dirty="0"/>
          </a:p>
          <a:p>
            <a:endParaRPr lang="en-US" sz="1500" dirty="0"/>
          </a:p>
          <a:p>
            <a:endParaRPr lang="en-US" sz="1500" dirty="0"/>
          </a:p>
        </p:txBody>
      </p:sp>
      <p:sp>
        <p:nvSpPr>
          <p:cNvPr id="7" name="TextBox 6">
            <a:extLst>
              <a:ext uri="{FF2B5EF4-FFF2-40B4-BE49-F238E27FC236}">
                <a16:creationId xmlns:a16="http://schemas.microsoft.com/office/drawing/2014/main" id="{E92B7561-B1CC-4E77-A289-6E31E4FC0D92}"/>
              </a:ext>
            </a:extLst>
          </p:cNvPr>
          <p:cNvSpPr txBox="1"/>
          <p:nvPr/>
        </p:nvSpPr>
        <p:spPr>
          <a:xfrm>
            <a:off x="1143000" y="3531284"/>
            <a:ext cx="5638800" cy="553998"/>
          </a:xfrm>
          <a:prstGeom prst="rect">
            <a:avLst/>
          </a:prstGeom>
          <a:noFill/>
        </p:spPr>
        <p:txBody>
          <a:bodyPr wrap="square" rtlCol="0">
            <a:spAutoFit/>
          </a:bodyPr>
          <a:lstStyle/>
          <a:p>
            <a:r>
              <a:rPr lang="en-US" b="0" dirty="0">
                <a:hlinkClick r:id="rId6"/>
              </a:rPr>
              <a:t>https://www.nasmhpd.org/content/tti-2019-bed-registry-project-fact-sheets-and-full-report</a:t>
            </a:r>
            <a:endParaRPr lang="en-US" dirty="0"/>
          </a:p>
        </p:txBody>
      </p:sp>
    </p:spTree>
    <p:extLst>
      <p:ext uri="{BB962C8B-B14F-4D97-AF65-F5344CB8AC3E}">
        <p14:creationId xmlns:p14="http://schemas.microsoft.com/office/powerpoint/2010/main" val="3053280139"/>
      </p:ext>
    </p:extLst>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35A49A-B41F-4D49-A979-FF9DF6D8BFAA}"/>
              </a:ext>
            </a:extLst>
          </p:cNvPr>
          <p:cNvSpPr>
            <a:spLocks noGrp="1"/>
          </p:cNvSpPr>
          <p:nvPr>
            <p:ph type="sldNum" sz="quarter" idx="10"/>
          </p:nvPr>
        </p:nvSpPr>
        <p:spPr/>
        <p:txBody>
          <a:bodyPr/>
          <a:lstStyle/>
          <a:p>
            <a:fld id="{D07D4089-40B5-457D-927F-16367A53BB79}" type="slidenum">
              <a:rPr lang="en-US" smtClean="0"/>
              <a:pPr/>
              <a:t>17</a:t>
            </a:fld>
            <a:endParaRPr lang="en-US" dirty="0"/>
          </a:p>
        </p:txBody>
      </p:sp>
      <p:sp>
        <p:nvSpPr>
          <p:cNvPr id="10" name="Title 9">
            <a:extLst>
              <a:ext uri="{FF2B5EF4-FFF2-40B4-BE49-F238E27FC236}">
                <a16:creationId xmlns:a16="http://schemas.microsoft.com/office/drawing/2014/main" id="{9A35BC7D-1EA7-4797-84E2-583B92B25F5E}"/>
              </a:ext>
            </a:extLst>
          </p:cNvPr>
          <p:cNvSpPr>
            <a:spLocks noGrp="1"/>
          </p:cNvSpPr>
          <p:nvPr>
            <p:ph type="title"/>
          </p:nvPr>
        </p:nvSpPr>
        <p:spPr/>
        <p:txBody>
          <a:bodyPr/>
          <a:lstStyle/>
          <a:p>
            <a:endParaRPr lang="en-US"/>
          </a:p>
        </p:txBody>
      </p:sp>
      <p:sp>
        <p:nvSpPr>
          <p:cNvPr id="5" name="Text Placeholder 10">
            <a:extLst>
              <a:ext uri="{FF2B5EF4-FFF2-40B4-BE49-F238E27FC236}">
                <a16:creationId xmlns:a16="http://schemas.microsoft.com/office/drawing/2014/main" id="{35686874-3C93-43CD-9281-14289E28AD2F}"/>
              </a:ext>
            </a:extLst>
          </p:cNvPr>
          <p:cNvSpPr txBox="1">
            <a:spLocks/>
          </p:cNvSpPr>
          <p:nvPr/>
        </p:nvSpPr>
        <p:spPr>
          <a:xfrm>
            <a:off x="435987" y="2262186"/>
            <a:ext cx="2454534" cy="1071563"/>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20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500" dirty="0"/>
          </a:p>
          <a:p>
            <a:endParaRPr lang="en-US" sz="1500" dirty="0"/>
          </a:p>
        </p:txBody>
      </p:sp>
    </p:spTree>
    <p:extLst>
      <p:ext uri="{BB962C8B-B14F-4D97-AF65-F5344CB8AC3E}">
        <p14:creationId xmlns:p14="http://schemas.microsoft.com/office/powerpoint/2010/main" val="132214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2E90D-0582-4940-8850-C53E897D64BC}"/>
              </a:ext>
            </a:extLst>
          </p:cNvPr>
          <p:cNvSpPr>
            <a:spLocks noGrp="1"/>
          </p:cNvSpPr>
          <p:nvPr>
            <p:ph type="title" idx="4294967295"/>
          </p:nvPr>
        </p:nvSpPr>
        <p:spPr/>
        <p:txBody>
          <a:bodyPr/>
          <a:lstStyle/>
          <a:p>
            <a:r>
              <a:rPr lang="en-US"/>
              <a:t>Slide 2 Audio Recording</a:t>
            </a:r>
          </a:p>
        </p:txBody>
      </p:sp>
      <p:pic>
        <p:nvPicPr>
          <p:cNvPr id="2" name="Picture 1" descr="Picture of empty theater with text on stage scree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5161175"/>
          </a:xfrm>
          <a:prstGeom prst="rect">
            <a:avLst/>
          </a:prstGeom>
        </p:spPr>
      </p:pic>
      <p:sp>
        <p:nvSpPr>
          <p:cNvPr id="11" name="Text Placeholder 4">
            <a:extLst>
              <a:ext uri="{FF2B5EF4-FFF2-40B4-BE49-F238E27FC236}">
                <a16:creationId xmlns:a16="http://schemas.microsoft.com/office/drawing/2014/main" id="{774E855D-6308-4409-B295-7A92162B71BC}"/>
              </a:ext>
            </a:extLst>
          </p:cNvPr>
          <p:cNvSpPr>
            <a:spLocks noGrp="1"/>
          </p:cNvSpPr>
          <p:nvPr>
            <p:ph type="body" sz="quarter" idx="13"/>
          </p:nvPr>
        </p:nvSpPr>
        <p:spPr>
          <a:xfrm>
            <a:off x="2323706" y="374941"/>
            <a:ext cx="4546993" cy="1611983"/>
          </a:xfrm>
        </p:spPr>
        <p:txBody>
          <a:bodyPr>
            <a:normAutofit lnSpcReduction="10000"/>
          </a:bodyPr>
          <a:lstStyle/>
          <a:p>
            <a:pPr marL="0" indent="0" algn="ctr">
              <a:spcAft>
                <a:spcPts val="450"/>
              </a:spcAft>
              <a:buNone/>
            </a:pPr>
            <a:r>
              <a:rPr lang="en-US" sz="2700" b="1">
                <a:solidFill>
                  <a:schemeClr val="tx2"/>
                </a:solidFill>
                <a:ea typeface="Yu Gothic UI Semibold" panose="020B0700000000000000" pitchFamily="34" charset="-128"/>
              </a:rPr>
              <a:t>This event is </a:t>
            </a:r>
            <a:br>
              <a:rPr lang="en-US" sz="2700" b="1">
                <a:solidFill>
                  <a:schemeClr val="tx2"/>
                </a:solidFill>
                <a:ea typeface="Yu Gothic UI Semibold" panose="020B0700000000000000" pitchFamily="34" charset="-128"/>
              </a:rPr>
            </a:br>
            <a:r>
              <a:rPr lang="en-US" sz="2700" b="1">
                <a:solidFill>
                  <a:schemeClr val="tx2"/>
                </a:solidFill>
                <a:ea typeface="Yu Gothic UI Semibold" panose="020B0700000000000000" pitchFamily="34" charset="-128"/>
              </a:rPr>
              <a:t>being recorded.</a:t>
            </a:r>
          </a:p>
          <a:p>
            <a:pPr marL="0" indent="0" algn="ctr">
              <a:spcAft>
                <a:spcPts val="900"/>
              </a:spcAft>
              <a:buNone/>
            </a:pPr>
            <a:r>
              <a:rPr lang="en-US" sz="2700" b="1">
                <a:solidFill>
                  <a:schemeClr val="tx2"/>
                </a:solidFill>
                <a:ea typeface="Yu Gothic UI Semibold" panose="020B0700000000000000" pitchFamily="34" charset="-128"/>
              </a:rPr>
              <a:t>Audio is now broadcasting.</a:t>
            </a:r>
          </a:p>
        </p:txBody>
      </p:sp>
      <p:sp>
        <p:nvSpPr>
          <p:cNvPr id="4" name="Slide Number Placeholder 3">
            <a:extLst>
              <a:ext uri="{FF2B5EF4-FFF2-40B4-BE49-F238E27FC236}">
                <a16:creationId xmlns:a16="http://schemas.microsoft.com/office/drawing/2014/main" id="{907EC0E6-3933-4A2F-8F93-7360BD47DEF9}"/>
              </a:ext>
            </a:extLst>
          </p:cNvPr>
          <p:cNvSpPr>
            <a:spLocks noGrp="1"/>
          </p:cNvSpPr>
          <p:nvPr>
            <p:ph type="sldNum" sz="quarter" idx="12"/>
          </p:nvPr>
        </p:nvSpPr>
        <p:spPr/>
        <p:txBody>
          <a:bodyPr/>
          <a:lstStyle/>
          <a:p>
            <a:fld id="{90EBEF87-C08A-4984-84E5-5ED9A067193A}" type="slidenum">
              <a:rPr lang="en-US" smtClean="0"/>
              <a:pPr/>
              <a:t>2</a:t>
            </a:fld>
            <a:endParaRPr lang="en-US"/>
          </a:p>
        </p:txBody>
      </p:sp>
    </p:spTree>
    <p:custDataLst>
      <p:tags r:id="rId1"/>
    </p:custDataLst>
    <p:extLst>
      <p:ext uri="{BB962C8B-B14F-4D97-AF65-F5344CB8AC3E}">
        <p14:creationId xmlns:p14="http://schemas.microsoft.com/office/powerpoint/2010/main" val="210796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57FD5F-FB9C-4D7D-8A45-ACAD23C8FF4F}"/>
              </a:ext>
            </a:extLst>
          </p:cNvPr>
          <p:cNvSpPr>
            <a:spLocks noGrp="1"/>
          </p:cNvSpPr>
          <p:nvPr>
            <p:ph type="sldNum" sz="quarter" idx="12"/>
          </p:nvPr>
        </p:nvSpPr>
        <p:spPr/>
        <p:txBody>
          <a:bodyPr/>
          <a:lstStyle/>
          <a:p>
            <a:fld id="{90EBEF87-C08A-4984-84E5-5ED9A067193A}" type="slidenum">
              <a:rPr lang="en-US" smtClean="0"/>
              <a:pPr/>
              <a:t>3</a:t>
            </a:fld>
            <a:endParaRPr lang="en-US"/>
          </a:p>
        </p:txBody>
      </p:sp>
      <p:sp>
        <p:nvSpPr>
          <p:cNvPr id="3" name="Text Placeholder 2">
            <a:extLst>
              <a:ext uri="{FF2B5EF4-FFF2-40B4-BE49-F238E27FC236}">
                <a16:creationId xmlns:a16="http://schemas.microsoft.com/office/drawing/2014/main" id="{F7E1FC03-159E-4405-A80F-9147E6338285}"/>
              </a:ext>
            </a:extLst>
          </p:cNvPr>
          <p:cNvSpPr>
            <a:spLocks noGrp="1"/>
          </p:cNvSpPr>
          <p:nvPr>
            <p:ph type="body" sz="quarter" idx="13"/>
          </p:nvPr>
        </p:nvSpPr>
        <p:spPr>
          <a:xfrm>
            <a:off x="990600" y="827232"/>
            <a:ext cx="7010400" cy="570309"/>
          </a:xfrm>
        </p:spPr>
        <p:txBody>
          <a:bodyPr>
            <a:noAutofit/>
          </a:bodyPr>
          <a:lstStyle/>
          <a:p>
            <a:pPr marL="0" indent="0">
              <a:buNone/>
            </a:pPr>
            <a:r>
              <a:rPr lang="en-US" sz="2400" b="1" dirty="0"/>
              <a:t>Click this link to access captions during the live event:</a:t>
            </a:r>
          </a:p>
        </p:txBody>
      </p:sp>
      <p:sp>
        <p:nvSpPr>
          <p:cNvPr id="4" name="Text Placeholder 3">
            <a:extLst>
              <a:ext uri="{FF2B5EF4-FFF2-40B4-BE49-F238E27FC236}">
                <a16:creationId xmlns:a16="http://schemas.microsoft.com/office/drawing/2014/main" id="{5EBA61ED-5BDB-4A17-A881-880D89037876}"/>
              </a:ext>
            </a:extLst>
          </p:cNvPr>
          <p:cNvSpPr>
            <a:spLocks noGrp="1"/>
          </p:cNvSpPr>
          <p:nvPr>
            <p:ph type="body" sz="quarter" idx="14"/>
          </p:nvPr>
        </p:nvSpPr>
        <p:spPr/>
        <p:txBody>
          <a:bodyPr/>
          <a:lstStyle/>
          <a:p>
            <a:pPr algn="ctr"/>
            <a:r>
              <a:rPr lang="en-US" dirty="0"/>
              <a:t>Live Captioning is Available</a:t>
            </a:r>
          </a:p>
        </p:txBody>
      </p:sp>
      <p:sp>
        <p:nvSpPr>
          <p:cNvPr id="5" name="TextBox 4">
            <a:extLst>
              <a:ext uri="{FF2B5EF4-FFF2-40B4-BE49-F238E27FC236}">
                <a16:creationId xmlns:a16="http://schemas.microsoft.com/office/drawing/2014/main" id="{06F297B6-B7C2-40F8-9A3F-D6CEB0642215}"/>
              </a:ext>
            </a:extLst>
          </p:cNvPr>
          <p:cNvSpPr txBox="1"/>
          <p:nvPr/>
        </p:nvSpPr>
        <p:spPr>
          <a:xfrm>
            <a:off x="1676400" y="1581150"/>
            <a:ext cx="5867400" cy="523220"/>
          </a:xfrm>
          <a:prstGeom prst="rect">
            <a:avLst/>
          </a:prstGeom>
          <a:noFill/>
        </p:spPr>
        <p:txBody>
          <a:bodyPr wrap="square" rtlCol="0">
            <a:spAutoFit/>
          </a:bodyPr>
          <a:lstStyle/>
          <a:p>
            <a:r>
              <a:rPr lang="en-US" sz="2800" dirty="0">
                <a:hlinkClick r:id="rId2"/>
              </a:rPr>
              <a:t>Live Closed Captions</a:t>
            </a:r>
            <a:endParaRPr lang="en-US" sz="2800" dirty="0"/>
          </a:p>
        </p:txBody>
      </p:sp>
      <p:sp>
        <p:nvSpPr>
          <p:cNvPr id="7" name="TextBox 6">
            <a:extLst>
              <a:ext uri="{FF2B5EF4-FFF2-40B4-BE49-F238E27FC236}">
                <a16:creationId xmlns:a16="http://schemas.microsoft.com/office/drawing/2014/main" id="{B69FE03F-FC86-4B8C-902F-AE46B3BF53D8}"/>
              </a:ext>
            </a:extLst>
          </p:cNvPr>
          <p:cNvSpPr txBox="1"/>
          <p:nvPr/>
        </p:nvSpPr>
        <p:spPr>
          <a:xfrm>
            <a:off x="1197428" y="2403059"/>
            <a:ext cx="6651171" cy="1579920"/>
          </a:xfrm>
          <a:prstGeom prst="rect">
            <a:avLst/>
          </a:prstGeom>
          <a:noFill/>
        </p:spPr>
        <p:txBody>
          <a:bodyPr wrap="square">
            <a:spAutoFit/>
          </a:bodyPr>
          <a:lstStyle/>
          <a:p>
            <a:pPr marL="285750" indent="-285750" algn="l">
              <a:spcAft>
                <a:spcPts val="800"/>
              </a:spcAft>
              <a:buFont typeface="Arial" panose="020B0604020202020204" pitchFamily="34" charset="0"/>
              <a:buChar char="•"/>
            </a:pPr>
            <a:r>
              <a:rPr lang="en-US" sz="1800" b="0" dirty="0"/>
              <a:t>Captions will open in a new window or tab that you can position anywhere you like on your screen. You can adjust the size, color, and speed of the captions. </a:t>
            </a:r>
            <a:br>
              <a:rPr lang="en-US" sz="1800" b="0" dirty="0"/>
            </a:br>
            <a:endParaRPr lang="en-US" sz="1800" b="0" dirty="0"/>
          </a:p>
          <a:p>
            <a:pPr marL="285750" indent="-285750" algn="l">
              <a:buFont typeface="Arial" panose="020B0604020202020204" pitchFamily="34" charset="0"/>
              <a:buChar char="•"/>
            </a:pPr>
            <a:r>
              <a:rPr lang="en-US" sz="1800" b="0" dirty="0"/>
              <a:t>Type in the ALL QUESTIONS box if you need assistance.</a:t>
            </a:r>
          </a:p>
        </p:txBody>
      </p:sp>
    </p:spTree>
    <p:extLst>
      <p:ext uri="{BB962C8B-B14F-4D97-AF65-F5344CB8AC3E}">
        <p14:creationId xmlns:p14="http://schemas.microsoft.com/office/powerpoint/2010/main" val="11897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D3E631-C1B7-474C-BF94-44B83C9FBE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82388" y="2143293"/>
            <a:ext cx="5029200" cy="2548136"/>
          </a:xfrm>
          <a:prstGeom prst="rect">
            <a:avLst/>
          </a:prstGeom>
        </p:spPr>
      </p:pic>
      <p:sp>
        <p:nvSpPr>
          <p:cNvPr id="2" name="Title 1"/>
          <p:cNvSpPr>
            <a:spLocks noGrp="1"/>
          </p:cNvSpPr>
          <p:nvPr>
            <p:ph type="title"/>
          </p:nvPr>
        </p:nvSpPr>
        <p:spPr/>
        <p:txBody>
          <a:bodyPr/>
          <a:lstStyle/>
          <a:p>
            <a:r>
              <a:rPr lang="en-US"/>
              <a:t>Audio Logistics</a:t>
            </a:r>
          </a:p>
        </p:txBody>
      </p:sp>
      <p:sp>
        <p:nvSpPr>
          <p:cNvPr id="3" name="Text Placeholder 2"/>
          <p:cNvSpPr>
            <a:spLocks noGrp="1"/>
          </p:cNvSpPr>
          <p:nvPr>
            <p:ph type="body" sz="quarter" idx="4294967295"/>
          </p:nvPr>
        </p:nvSpPr>
        <p:spPr>
          <a:xfrm>
            <a:off x="112248" y="2539523"/>
            <a:ext cx="3597275" cy="2106612"/>
          </a:xfrm>
          <a:solidFill>
            <a:schemeClr val="accent1">
              <a:alpha val="86000"/>
            </a:schemeClr>
          </a:solidFill>
        </p:spPr>
        <p:txBody>
          <a:bodyPr>
            <a:normAutofit/>
          </a:bodyPr>
          <a:lstStyle/>
          <a:p>
            <a:pPr>
              <a:lnSpc>
                <a:spcPct val="114000"/>
              </a:lnSpc>
              <a:spcBef>
                <a:spcPts val="1200"/>
              </a:spcBef>
            </a:pPr>
            <a:r>
              <a:rPr lang="en-US" sz="1725" dirty="0">
                <a:solidFill>
                  <a:schemeClr val="bg1"/>
                </a:solidFill>
                <a:latin typeface="Calibri" panose="020F0502020204030204" pitchFamily="34" charset="0"/>
              </a:rPr>
              <a:t>All participants should be connected by phone. </a:t>
            </a:r>
          </a:p>
          <a:p>
            <a:pPr>
              <a:lnSpc>
                <a:spcPct val="114000"/>
              </a:lnSpc>
              <a:spcBef>
                <a:spcPts val="1200"/>
              </a:spcBef>
            </a:pPr>
            <a:r>
              <a:rPr lang="en-US" sz="1725" dirty="0">
                <a:solidFill>
                  <a:schemeClr val="bg1"/>
                </a:solidFill>
                <a:latin typeface="Calibri" panose="020F0502020204030204" pitchFamily="34" charset="0"/>
              </a:rPr>
              <a:t>If you are not connected by phone, please type your direct number in the Tech Support box and we will call out to you. </a:t>
            </a:r>
          </a:p>
          <a:p>
            <a:pPr>
              <a:lnSpc>
                <a:spcPct val="114000"/>
              </a:lnSpc>
              <a:spcBef>
                <a:spcPts val="1200"/>
              </a:spcBef>
            </a:pPr>
            <a:endParaRPr lang="en-US" sz="1500" dirty="0">
              <a:solidFill>
                <a:schemeClr val="bg1"/>
              </a:solidFill>
              <a:latin typeface="Calibri" panose="020F0502020204030204" pitchFamily="34" charset="0"/>
            </a:endParaRPr>
          </a:p>
        </p:txBody>
      </p:sp>
      <p:pic>
        <p:nvPicPr>
          <p:cNvPr id="4" name="Picture 3">
            <a:extLst>
              <a:ext uri="{FF2B5EF4-FFF2-40B4-BE49-F238E27FC236}">
                <a16:creationId xmlns:a16="http://schemas.microsoft.com/office/drawing/2014/main" id="{FC693F25-48DA-421B-872D-718F3879EDF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7200" y="742894"/>
            <a:ext cx="2907372" cy="422541"/>
          </a:xfrm>
          <a:prstGeom prst="rect">
            <a:avLst/>
          </a:prstGeom>
          <a:ln w="88900" cap="sq" cmpd="thickThin">
            <a:solidFill>
              <a:srgbClr val="000000"/>
            </a:solidFill>
            <a:prstDash val="solid"/>
            <a:miter lim="800000"/>
          </a:ln>
          <a:effectLst>
            <a:innerShdw blurRad="76200">
              <a:srgbClr val="000000"/>
            </a:innerShdw>
          </a:effectLst>
        </p:spPr>
      </p:pic>
      <p:sp>
        <p:nvSpPr>
          <p:cNvPr id="5" name="Title 1">
            <a:extLst>
              <a:ext uri="{FF2B5EF4-FFF2-40B4-BE49-F238E27FC236}">
                <a16:creationId xmlns:a16="http://schemas.microsoft.com/office/drawing/2014/main" id="{FD464FE5-D6D2-44BE-B581-EC1AC693DF58}"/>
              </a:ext>
            </a:extLst>
          </p:cNvPr>
          <p:cNvSpPr txBox="1">
            <a:spLocks/>
          </p:cNvSpPr>
          <p:nvPr>
            <p:custDataLst>
              <p:tags r:id="rId2"/>
            </p:custDataLst>
          </p:nvPr>
        </p:nvSpPr>
        <p:spPr>
          <a:xfrm>
            <a:off x="5086350" y="903312"/>
            <a:ext cx="3246835" cy="1310711"/>
          </a:xfrm>
          <a:prstGeom prst="rect">
            <a:avLst/>
          </a:prstGeom>
        </p:spPr>
        <p:txBody>
          <a:bodyPr vert="horz" lIns="68580" tIns="34290" rIns="68580" bIns="34290" rtlCol="0" anchor="ctr">
            <a:noAutofit/>
          </a:bodyPr>
          <a:lstStyle>
            <a:lvl1pPr algn="l" defTabSz="457200" rtl="0" eaLnBrk="1" latinLnBrk="0" hangingPunct="1">
              <a:spcBef>
                <a:spcPct val="0"/>
              </a:spcBef>
              <a:buNone/>
              <a:defRPr sz="3200" b="1" kern="1200">
                <a:solidFill>
                  <a:schemeClr val="bg1"/>
                </a:solidFill>
                <a:latin typeface="+mj-lt"/>
                <a:ea typeface="+mj-ea"/>
                <a:cs typeface="+mj-cs"/>
              </a:defRPr>
            </a:lvl1pPr>
          </a:lstStyle>
          <a:p>
            <a:r>
              <a:rPr lang="en-US" sz="1800" dirty="0">
                <a:solidFill>
                  <a:srgbClr val="001526"/>
                </a:solidFill>
                <a:latin typeface="Calibri" panose="020F0502020204030204" pitchFamily="34" charset="0"/>
              </a:rPr>
              <a:t>You will begin muted. </a:t>
            </a:r>
            <a:r>
              <a:rPr lang="en-US" sz="1800" dirty="0">
                <a:solidFill>
                  <a:srgbClr val="C00000"/>
                </a:solidFill>
                <a:latin typeface="Calibri" panose="020F0502020204030204" pitchFamily="34" charset="0"/>
              </a:rPr>
              <a:t>To unmute and mute your line</a:t>
            </a:r>
            <a:r>
              <a:rPr lang="en-US" sz="1800" dirty="0">
                <a:solidFill>
                  <a:srgbClr val="001526"/>
                </a:solidFill>
                <a:latin typeface="Calibri" panose="020F0502020204030204" pitchFamily="34" charset="0"/>
              </a:rPr>
              <a:t>, dial *6 on your telephone or click the phone icon.</a:t>
            </a:r>
          </a:p>
          <a:p>
            <a:endParaRPr lang="en-US" sz="1800" dirty="0">
              <a:solidFill>
                <a:srgbClr val="C00000"/>
              </a:solidFill>
              <a:latin typeface="Calibri" panose="020F0502020204030204" pitchFamily="34"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AA36E52D-AA79-47D0-ADAA-00A08DAA46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707" y="1424031"/>
            <a:ext cx="2286319" cy="928817"/>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AA06A110-FA78-4445-B391-BC4785A09BBB}"/>
              </a:ext>
            </a:extLst>
          </p:cNvPr>
          <p:cNvSpPr txBox="1"/>
          <p:nvPr/>
        </p:nvSpPr>
        <p:spPr>
          <a:xfrm>
            <a:off x="800623" y="1424031"/>
            <a:ext cx="1760392" cy="214970"/>
          </a:xfrm>
          <a:prstGeom prst="rect">
            <a:avLst/>
          </a:prstGeom>
          <a:solidFill>
            <a:srgbClr val="1E1E1E"/>
          </a:solidFill>
          <a:ln>
            <a:noFill/>
          </a:ln>
        </p:spPr>
        <p:txBody>
          <a:bodyPr wrap="square" rtlCol="0">
            <a:noAutofit/>
          </a:bodyPr>
          <a:lstStyle/>
          <a:p>
            <a:pPr algn="l"/>
            <a:r>
              <a:rPr lang="en-US" sz="800" dirty="0">
                <a:solidFill>
                  <a:srgbClr val="A1A1A1"/>
                </a:solidFill>
              </a:rPr>
              <a:t>Improving Access to Behavioral</a:t>
            </a:r>
          </a:p>
        </p:txBody>
      </p:sp>
    </p:spTree>
    <p:custDataLst>
      <p:tags r:id="rId1"/>
    </p:custDataLst>
    <p:extLst>
      <p:ext uri="{BB962C8B-B14F-4D97-AF65-F5344CB8AC3E}">
        <p14:creationId xmlns:p14="http://schemas.microsoft.com/office/powerpoint/2010/main" val="99707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370" y="133038"/>
            <a:ext cx="4568484" cy="9043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spc="75" dirty="0">
              <a:solidFill>
                <a:srgbClr val="FEFFFF"/>
              </a:solidFill>
            </a:endParaRPr>
          </a:p>
        </p:txBody>
      </p:sp>
      <p:sp>
        <p:nvSpPr>
          <p:cNvPr id="13" name="Content Placeholder 8">
            <a:extLst>
              <a:ext uri="{FF2B5EF4-FFF2-40B4-BE49-F238E27FC236}">
                <a16:creationId xmlns:a16="http://schemas.microsoft.com/office/drawing/2014/main" id="{7C937F9A-11CD-43E7-AC05-FE9AF6AD560C}"/>
              </a:ext>
            </a:extLst>
          </p:cNvPr>
          <p:cNvSpPr txBox="1">
            <a:spLocks/>
          </p:cNvSpPr>
          <p:nvPr/>
        </p:nvSpPr>
        <p:spPr>
          <a:xfrm>
            <a:off x="298174" y="1134161"/>
            <a:ext cx="3166607" cy="327234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p:txBody>
      </p:sp>
      <p:pic>
        <p:nvPicPr>
          <p:cNvPr id="15" name="Google Shape;194;p2" descr="A picture of a microphone"/>
          <p:cNvPicPr preferRelativeResize="0"/>
          <p:nvPr/>
        </p:nvPicPr>
        <p:blipFill rotWithShape="1">
          <a:blip r:embed="rId3" cstate="screen">
            <a:alphaModFix amt="10000"/>
            <a:extLst>
              <a:ext uri="{28A0092B-C50C-407E-A947-70E740481C1C}">
                <a14:useLocalDpi xmlns:a14="http://schemas.microsoft.com/office/drawing/2010/main"/>
              </a:ext>
            </a:extLst>
          </a:blip>
          <a:srcRect/>
          <a:stretch/>
        </p:blipFill>
        <p:spPr>
          <a:xfrm>
            <a:off x="2875327" y="704928"/>
            <a:ext cx="6268673" cy="4438572"/>
          </a:xfrm>
          <a:prstGeom prst="rect">
            <a:avLst/>
          </a:prstGeom>
          <a:noFill/>
          <a:ln>
            <a:noFill/>
          </a:ln>
        </p:spPr>
      </p:pic>
      <p:grpSp>
        <p:nvGrpSpPr>
          <p:cNvPr id="8" name="Group 7">
            <a:extLst>
              <a:ext uri="{FF2B5EF4-FFF2-40B4-BE49-F238E27FC236}">
                <a16:creationId xmlns:a16="http://schemas.microsoft.com/office/drawing/2014/main" id="{A879C4FF-A5F0-4099-9C2E-42991D577C5D}"/>
              </a:ext>
            </a:extLst>
          </p:cNvPr>
          <p:cNvGrpSpPr/>
          <p:nvPr/>
        </p:nvGrpSpPr>
        <p:grpSpPr>
          <a:xfrm>
            <a:off x="7369977" y="2435640"/>
            <a:ext cx="1475850" cy="1870788"/>
            <a:chOff x="6271131" y="1219200"/>
            <a:chExt cx="1572904" cy="1664502"/>
          </a:xfrm>
        </p:grpSpPr>
        <p:pic>
          <p:nvPicPr>
            <p:cNvPr id="9" name="Picture 8" descr="Graphical user interface, application&#10;&#10;Description automatically generated">
              <a:extLst>
                <a:ext uri="{FF2B5EF4-FFF2-40B4-BE49-F238E27FC236}">
                  <a16:creationId xmlns:a16="http://schemas.microsoft.com/office/drawing/2014/main" id="{DE95867D-9506-4A84-B919-E8F980B330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71131" y="1219200"/>
              <a:ext cx="1571844" cy="1664502"/>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F6C6E193-9908-459E-8887-D461C444CA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1131" y="2537926"/>
              <a:ext cx="1572904" cy="345776"/>
            </a:xfrm>
            <a:prstGeom prst="rect">
              <a:avLst/>
            </a:prstGeom>
            <a:ln>
              <a:noFill/>
            </a:ln>
            <a:effectLst>
              <a:outerShdw blurRad="190500" algn="tl" rotWithShape="0">
                <a:srgbClr val="000000">
                  <a:alpha val="70000"/>
                </a:srgbClr>
              </a:outerShdw>
            </a:effectLst>
          </p:spPr>
        </p:pic>
      </p:grpSp>
      <p:sp>
        <p:nvSpPr>
          <p:cNvPr id="11" name="Title 10">
            <a:extLst>
              <a:ext uri="{FF2B5EF4-FFF2-40B4-BE49-F238E27FC236}">
                <a16:creationId xmlns:a16="http://schemas.microsoft.com/office/drawing/2014/main" id="{5B1F95C9-4E68-4FA0-8146-2A59FD40198C}"/>
              </a:ext>
            </a:extLst>
          </p:cNvPr>
          <p:cNvSpPr>
            <a:spLocks noGrp="1"/>
          </p:cNvSpPr>
          <p:nvPr>
            <p:ph type="title" idx="4294967295"/>
          </p:nvPr>
        </p:nvSpPr>
        <p:spPr>
          <a:xfrm>
            <a:off x="0" y="133350"/>
            <a:ext cx="9144000" cy="457200"/>
          </a:xfrm>
        </p:spPr>
        <p:txBody>
          <a:bodyPr vert="horz" lIns="91440" tIns="45720" rIns="91440" bIns="45720" rtlCol="0" anchor="ctr">
            <a:normAutofit/>
          </a:bodyPr>
          <a:lstStyle/>
          <a:p>
            <a:pPr algn="ctr"/>
            <a:r>
              <a:rPr lang="en-US" dirty="0">
                <a:sym typeface="Helvetica Neue"/>
              </a:rPr>
              <a:t>Audio Logistics</a:t>
            </a:r>
          </a:p>
        </p:txBody>
      </p:sp>
      <p:graphicFrame>
        <p:nvGraphicFramePr>
          <p:cNvPr id="17" name="Content Placeholder 5">
            <a:extLst>
              <a:ext uri="{FF2B5EF4-FFF2-40B4-BE49-F238E27FC236}">
                <a16:creationId xmlns:a16="http://schemas.microsoft.com/office/drawing/2014/main" id="{F7CBE863-680A-4397-A9D8-9719E40E9927}"/>
              </a:ext>
            </a:extLst>
          </p:cNvPr>
          <p:cNvGraphicFramePr/>
          <p:nvPr>
            <p:extLst>
              <p:ext uri="{D42A27DB-BD31-4B8C-83A1-F6EECF244321}">
                <p14:modId xmlns:p14="http://schemas.microsoft.com/office/powerpoint/2010/main" val="1247007464"/>
              </p:ext>
            </p:extLst>
          </p:nvPr>
        </p:nvGraphicFramePr>
        <p:xfrm>
          <a:off x="264711" y="1032271"/>
          <a:ext cx="4675585" cy="3673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171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D60D433F-2BE0-4D24-9AA8-61A0FBB928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87335" y="1692088"/>
            <a:ext cx="3275150" cy="1622888"/>
          </a:xfrm>
          <a:prstGeom prst="rect">
            <a:avLst/>
          </a:prstGeom>
          <a:ln>
            <a:noFill/>
          </a:ln>
          <a:effectLst>
            <a:outerShdw blurRad="190500" algn="tl" rotWithShape="0">
              <a:srgbClr val="000000">
                <a:alpha val="70000"/>
              </a:srgbClr>
            </a:outerShdw>
          </a:effectLst>
        </p:spPr>
      </p:pic>
      <p:pic>
        <p:nvPicPr>
          <p:cNvPr id="6" name="Picture 5" descr="Graphical user interface, text, application, email&#10;&#10;Description automatically generated">
            <a:extLst>
              <a:ext uri="{FF2B5EF4-FFF2-40B4-BE49-F238E27FC236}">
                <a16:creationId xmlns:a16="http://schemas.microsoft.com/office/drawing/2014/main" id="{9C235C9E-EB04-459E-8DEC-4BDAB4E9D1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96415" y="1692087"/>
            <a:ext cx="1971767" cy="2617607"/>
          </a:xfrm>
          <a:prstGeom prst="rect">
            <a:avLst/>
          </a:prstGeom>
          <a:ln>
            <a:noFill/>
          </a:ln>
          <a:effectLst>
            <a:outerShdw blurRad="190500" algn="tl" rotWithShape="0">
              <a:srgbClr val="000000">
                <a:alpha val="70000"/>
              </a:srgbClr>
            </a:outerShdw>
          </a:effectLst>
        </p:spPr>
      </p:pic>
      <p:graphicFrame>
        <p:nvGraphicFramePr>
          <p:cNvPr id="12" name="Content Placeholder 8">
            <a:extLst>
              <a:ext uri="{FF2B5EF4-FFF2-40B4-BE49-F238E27FC236}">
                <a16:creationId xmlns:a16="http://schemas.microsoft.com/office/drawing/2014/main" id="{A3B2FBEA-E99C-4C11-83EC-779123AC6F9D}"/>
              </a:ext>
            </a:extLst>
          </p:cNvPr>
          <p:cNvGraphicFramePr/>
          <p:nvPr/>
        </p:nvGraphicFramePr>
        <p:xfrm>
          <a:off x="298174" y="891475"/>
          <a:ext cx="3166607" cy="3272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Background pattern&#10;&#10;Description automatically generated">
            <a:extLst>
              <a:ext uri="{FF2B5EF4-FFF2-40B4-BE49-F238E27FC236}">
                <a16:creationId xmlns:a16="http://schemas.microsoft.com/office/drawing/2014/main" id="{D58B03D5-C498-406D-AD42-AE8C4D60BE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3479" y="3687947"/>
            <a:ext cx="3292955" cy="621747"/>
          </a:xfrm>
          <a:prstGeom prst="rect">
            <a:avLst/>
          </a:prstGeom>
          <a:ln>
            <a:noFill/>
          </a:ln>
          <a:effectLst>
            <a:outerShdw blurRad="190500" algn="tl" rotWithShape="0">
              <a:srgbClr val="000000">
                <a:alpha val="70000"/>
              </a:srgbClr>
            </a:outerShdw>
          </a:effectLst>
        </p:spPr>
      </p:pic>
      <p:sp>
        <p:nvSpPr>
          <p:cNvPr id="9" name="Title 8">
            <a:extLst>
              <a:ext uri="{FF2B5EF4-FFF2-40B4-BE49-F238E27FC236}">
                <a16:creationId xmlns:a16="http://schemas.microsoft.com/office/drawing/2014/main" id="{680135D9-BA93-4342-A03A-73B9C672490C}"/>
              </a:ext>
            </a:extLst>
          </p:cNvPr>
          <p:cNvSpPr>
            <a:spLocks noGrp="1"/>
          </p:cNvSpPr>
          <p:nvPr>
            <p:ph type="title"/>
          </p:nvPr>
        </p:nvSpPr>
        <p:spPr/>
        <p:txBody>
          <a:bodyPr>
            <a:normAutofit/>
          </a:bodyPr>
          <a:lstStyle/>
          <a:p>
            <a:pPr algn="ctr"/>
            <a:r>
              <a:rPr lang="en-US" dirty="0"/>
              <a:t>Questions and Resources</a:t>
            </a:r>
          </a:p>
        </p:txBody>
      </p:sp>
    </p:spTree>
    <p:extLst>
      <p:ext uri="{BB962C8B-B14F-4D97-AF65-F5344CB8AC3E}">
        <p14:creationId xmlns:p14="http://schemas.microsoft.com/office/powerpoint/2010/main" val="42883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B3B91-C04D-4412-82D7-B1ABF9EE837E}"/>
              </a:ext>
            </a:extLst>
          </p:cNvPr>
          <p:cNvSpPr>
            <a:spLocks noGrp="1"/>
          </p:cNvSpPr>
          <p:nvPr>
            <p:ph type="sldNum" sz="quarter" idx="10"/>
          </p:nvPr>
        </p:nvSpPr>
        <p:spPr/>
        <p:txBody>
          <a:bodyPr/>
          <a:lstStyle/>
          <a:p>
            <a:fld id="{BC4A11B2-7C74-704C-965F-DCA9A6E992FF}" type="slidenum">
              <a:rPr lang="en-US" smtClean="0"/>
              <a:pPr/>
              <a:t>7</a:t>
            </a:fld>
            <a:endParaRPr lang="en-US" dirty="0"/>
          </a:p>
        </p:txBody>
      </p:sp>
      <p:sp>
        <p:nvSpPr>
          <p:cNvPr id="2" name="Title 1">
            <a:extLst>
              <a:ext uri="{FF2B5EF4-FFF2-40B4-BE49-F238E27FC236}">
                <a16:creationId xmlns:a16="http://schemas.microsoft.com/office/drawing/2014/main" id="{AF570AA9-A698-4171-B589-0E2F5BED012D}"/>
              </a:ext>
            </a:extLst>
          </p:cNvPr>
          <p:cNvSpPr>
            <a:spLocks noGrp="1"/>
          </p:cNvSpPr>
          <p:nvPr>
            <p:ph type="title"/>
          </p:nvPr>
        </p:nvSpPr>
        <p:spPr>
          <a:xfrm>
            <a:off x="6400800" y="895350"/>
            <a:ext cx="2247648" cy="1981200"/>
          </a:xfrm>
        </p:spPr>
        <p:txBody>
          <a:bodyPr>
            <a:normAutofit/>
          </a:bodyPr>
          <a:lstStyle/>
          <a:p>
            <a:r>
              <a:rPr lang="en-US" dirty="0"/>
              <a:t>Bed registries have been around since 2006</a:t>
            </a:r>
          </a:p>
        </p:txBody>
      </p:sp>
      <p:sp>
        <p:nvSpPr>
          <p:cNvPr id="7" name="Content Placeholder 1">
            <a:extLst>
              <a:ext uri="{FF2B5EF4-FFF2-40B4-BE49-F238E27FC236}">
                <a16:creationId xmlns:a16="http://schemas.microsoft.com/office/drawing/2014/main" id="{0F4AA9B8-4FB5-45FA-A43A-7DBCAF52F706}"/>
              </a:ext>
            </a:extLst>
          </p:cNvPr>
          <p:cNvSpPr>
            <a:spLocks noGrp="1"/>
          </p:cNvSpPr>
          <p:nvPr>
            <p:ph idx="1"/>
          </p:nvPr>
        </p:nvSpPr>
        <p:spPr>
          <a:xfrm>
            <a:off x="457200" y="947014"/>
            <a:ext cx="8229600" cy="3647609"/>
          </a:xfrm>
        </p:spPr>
        <p:txBody>
          <a:bodyPr/>
          <a:lstStyle/>
          <a:p>
            <a:r>
              <a:rPr lang="en-US" dirty="0"/>
              <a:t>This webinar was developed [in part] under contract number HHSS2832012000211/HHSS28342003T from the Substance Abuse and Mental Health Services Administration (SAMHSA), U.S. Department of Health and Human Services (HHS). The views, policies and opinions expressed are those of the authors and do not necessarily reflect those of SAMHSA or HHS.</a:t>
            </a:r>
          </a:p>
          <a:p>
            <a:endParaRPr lang="en-US" dirty="0"/>
          </a:p>
        </p:txBody>
      </p:sp>
      <p:sp>
        <p:nvSpPr>
          <p:cNvPr id="8" name="Title 3">
            <a:extLst>
              <a:ext uri="{FF2B5EF4-FFF2-40B4-BE49-F238E27FC236}">
                <a16:creationId xmlns:a16="http://schemas.microsoft.com/office/drawing/2014/main" id="{2DD6DF66-CA8F-438F-A9CB-B558CEAF76EC}"/>
              </a:ext>
            </a:extLst>
          </p:cNvPr>
          <p:cNvSpPr txBox="1">
            <a:spLocks/>
          </p:cNvSpPr>
          <p:nvPr/>
        </p:nvSpPr>
        <p:spPr>
          <a:xfrm>
            <a:off x="0" y="49353"/>
            <a:ext cx="9144000" cy="49952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r>
              <a:rPr lang="en-US" dirty="0"/>
              <a:t>Disclaimer</a:t>
            </a:r>
          </a:p>
        </p:txBody>
      </p:sp>
    </p:spTree>
    <p:extLst>
      <p:ext uri="{BB962C8B-B14F-4D97-AF65-F5344CB8AC3E}">
        <p14:creationId xmlns:p14="http://schemas.microsoft.com/office/powerpoint/2010/main" val="35271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26E8AC-D7FB-4846-90E0-55D67CF0C827}"/>
              </a:ext>
            </a:extLst>
          </p:cNvPr>
          <p:cNvSpPr>
            <a:spLocks noGrp="1"/>
          </p:cNvSpPr>
          <p:nvPr>
            <p:ph type="sldNum" sz="quarter" idx="10"/>
          </p:nvPr>
        </p:nvSpPr>
        <p:spPr/>
        <p:txBody>
          <a:bodyPr/>
          <a:lstStyle/>
          <a:p>
            <a:fld id="{BC4A11B2-7C74-704C-965F-DCA9A6E992FF}" type="slidenum">
              <a:rPr lang="en-US" smtClean="0"/>
              <a:pPr/>
              <a:t>8</a:t>
            </a:fld>
            <a:endParaRPr lang="en-US" dirty="0"/>
          </a:p>
        </p:txBody>
      </p:sp>
      <p:sp>
        <p:nvSpPr>
          <p:cNvPr id="7" name="Title 3">
            <a:extLst>
              <a:ext uri="{FF2B5EF4-FFF2-40B4-BE49-F238E27FC236}">
                <a16:creationId xmlns:a16="http://schemas.microsoft.com/office/drawing/2014/main" id="{0A2CF47F-D6B6-4D75-8841-D70DC6F193B8}"/>
              </a:ext>
            </a:extLst>
          </p:cNvPr>
          <p:cNvSpPr txBox="1">
            <a:spLocks/>
          </p:cNvSpPr>
          <p:nvPr/>
        </p:nvSpPr>
        <p:spPr>
          <a:xfrm>
            <a:off x="228600" y="0"/>
            <a:ext cx="9144000" cy="499524"/>
          </a:xfrm>
          <a:prstGeom prst="rect">
            <a:avLst/>
          </a:prstGeom>
        </p:spPr>
        <p:txBody>
          <a:bodyPr vert="horz" lIns="91440" tIns="45720" rIns="91440" bIns="45720" rtlCol="0" anchor="ctr">
            <a:normAutofit fontScale="85000" lnSpcReduction="20000"/>
          </a:bodyPr>
          <a:lstStyle>
            <a:lvl1pPr algn="l" defTabSz="342900" rtl="0" eaLnBrk="1" latinLnBrk="0" hangingPunct="1">
              <a:spcBef>
                <a:spcPct val="0"/>
              </a:spcBef>
              <a:buNone/>
              <a:defRPr sz="2400" b="1" kern="1200">
                <a:solidFill>
                  <a:schemeClr val="bg1"/>
                </a:solidFill>
                <a:latin typeface="+mj-lt"/>
                <a:ea typeface="+mj-ea"/>
                <a:cs typeface="+mj-cs"/>
              </a:defRPr>
            </a:lvl1pPr>
          </a:lstStyle>
          <a:p>
            <a:pPr algn="ctr"/>
            <a:br>
              <a:rPr lang="en-US" sz="1400" dirty="0"/>
            </a:br>
            <a:r>
              <a:rPr lang="en-US" sz="2200" dirty="0"/>
              <a:t>The Transformation Transfer Initiative</a:t>
            </a:r>
            <a:endParaRPr lang="en-US" sz="1800" dirty="0"/>
          </a:p>
        </p:txBody>
      </p:sp>
      <p:pic>
        <p:nvPicPr>
          <p:cNvPr id="8" name="Picture 7">
            <a:extLst>
              <a:ext uri="{FF2B5EF4-FFF2-40B4-BE49-F238E27FC236}">
                <a16:creationId xmlns:a16="http://schemas.microsoft.com/office/drawing/2014/main" id="{09C0D7B4-8E74-476F-8280-4425908C31D5}"/>
              </a:ext>
            </a:extLst>
          </p:cNvPr>
          <p:cNvPicPr>
            <a:picLocks noChangeAspect="1"/>
          </p:cNvPicPr>
          <p:nvPr/>
        </p:nvPicPr>
        <p:blipFill>
          <a:blip r:embed="rId3"/>
          <a:stretch>
            <a:fillRect/>
          </a:stretch>
        </p:blipFill>
        <p:spPr>
          <a:xfrm>
            <a:off x="20782" y="598408"/>
            <a:ext cx="7348390" cy="4133470"/>
          </a:xfrm>
          <a:prstGeom prst="rect">
            <a:avLst/>
          </a:prstGeom>
        </p:spPr>
      </p:pic>
    </p:spTree>
    <p:extLst>
      <p:ext uri="{BB962C8B-B14F-4D97-AF65-F5344CB8AC3E}">
        <p14:creationId xmlns:p14="http://schemas.microsoft.com/office/powerpoint/2010/main" val="4074411924"/>
      </p:ext>
    </p:extLst>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DF14E-921C-4B06-9C15-3B5301D40CB8}"/>
              </a:ext>
            </a:extLst>
          </p:cNvPr>
          <p:cNvPicPr>
            <a:picLocks noChangeAspect="1"/>
          </p:cNvPicPr>
          <p:nvPr/>
        </p:nvPicPr>
        <p:blipFill>
          <a:blip r:embed="rId2"/>
          <a:stretch>
            <a:fillRect/>
          </a:stretch>
        </p:blipFill>
        <p:spPr>
          <a:xfrm>
            <a:off x="304800" y="590550"/>
            <a:ext cx="7247211" cy="4076556"/>
          </a:xfrm>
          <a:prstGeom prst="rect">
            <a:avLst/>
          </a:prstGeom>
        </p:spPr>
      </p:pic>
      <p:sp>
        <p:nvSpPr>
          <p:cNvPr id="3" name="Slide Number Placeholder 2">
            <a:extLst>
              <a:ext uri="{FF2B5EF4-FFF2-40B4-BE49-F238E27FC236}">
                <a16:creationId xmlns:a16="http://schemas.microsoft.com/office/drawing/2014/main" id="{6C265538-4F08-4B84-A69B-8872FD31065E}"/>
              </a:ext>
            </a:extLst>
          </p:cNvPr>
          <p:cNvSpPr>
            <a:spLocks noGrp="1"/>
          </p:cNvSpPr>
          <p:nvPr>
            <p:ph type="sldNum" sz="quarter" idx="10"/>
          </p:nvPr>
        </p:nvSpPr>
        <p:spPr/>
        <p:txBody>
          <a:bodyPr/>
          <a:lstStyle/>
          <a:p>
            <a:fld id="{BC4A11B2-7C74-704C-965F-DCA9A6E992FF}" type="slidenum">
              <a:rPr lang="en-US" smtClean="0"/>
              <a:pPr/>
              <a:t>9</a:t>
            </a:fld>
            <a:endParaRPr lang="en-US" dirty="0"/>
          </a:p>
        </p:txBody>
      </p:sp>
    </p:spTree>
    <p:extLst>
      <p:ext uri="{BB962C8B-B14F-4D97-AF65-F5344CB8AC3E}">
        <p14:creationId xmlns:p14="http://schemas.microsoft.com/office/powerpoint/2010/main" val="3082344565"/>
      </p:ext>
    </p:extLst>
  </p:cSld>
  <p:clrMapOvr>
    <a:masterClrMapping/>
  </p:clrMapOvr>
  <p:transition>
    <p:blinds/>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mproving Access to Behavioral Health  Crisis Services with Electronic Bed Registries &amp;quot;&quot;/&gt;&lt;property id=&quot;20307&quot; value=&quot;264&quot;/&gt;&lt;/object&gt;&lt;object type=&quot;3&quot; unique_id=&quot;10004&quot;&gt;&lt;property id=&quot;20148&quot; value=&quot;5&quot;/&gt;&lt;property id=&quot;20300&quot; value=&quot;Slide 8&quot;/&gt;&lt;property id=&quot;20307&quot; value=&quot;462&quot;/&gt;&lt;/object&gt;&lt;object type=&quot;3&quot; unique_id=&quot;10005&quot;&gt;&lt;property id=&quot;20148&quot; value=&quot;5&quot;/&gt;&lt;property id=&quot;20300&quot; value=&quot;Slide 9&quot;/&gt;&lt;property id=&quot;20307&quot; value=&quot;461&quot;/&gt;&lt;/object&gt;&lt;object type=&quot;3&quot; unique_id=&quot;10006&quot;&gt;&lt;property id=&quot;20148&quot; value=&quot;5&quot;/&gt;&lt;property id=&quot;20300&quot; value=&quot;Slide 10 - &amp;quot;Bed registries have been around since 2006&amp;quot;&quot;/&gt;&lt;property id=&quot;20307&quot; value=&quot;437&quot;/&gt;&lt;/object&gt;&lt;object type=&quot;3&quot; unique_id=&quot;10007&quot;&gt;&lt;property id=&quot;20148&quot; value=&quot;5&quot;/&gt;&lt;property id=&quot;20300&quot; value=&quot;Slide 11 - &amp;quot;Bed registries have been around since 2006&amp;quot;&quot;/&gt;&lt;property id=&quot;20307&quot; value=&quot;434&quot;/&gt;&lt;/object&gt;&lt;object type=&quot;3&quot; unique_id=&quot;10008&quot;&gt;&lt;property id=&quot;20148&quot; value=&quot;5&quot;/&gt;&lt;property id=&quot;20300&quot; value=&quot;Slide 12 - &amp;quot;Bed registries have been around since 2006&amp;quot;&quot;/&gt;&lt;property id=&quot;20307&quot; value=&quot;438&quot;/&gt;&lt;/object&gt;&lt;object type=&quot;3&quot; unique_id=&quot;10009&quot;&gt;&lt;property id=&quot;20148&quot; value=&quot;5&quot;/&gt;&lt;property id=&quot;20300&quot; value=&quot;Slide 13 - &amp;quot;Bed registries have been around since 2006&amp;quot;&quot;/&gt;&lt;property id=&quot;20307&quot; value=&quot;447&quot;/&gt;&lt;/object&gt;&lt;object type=&quot;3&quot; unique_id=&quot;10010&quot;&gt;&lt;property id=&quot;20148&quot; value=&quot;5&quot;/&gt;&lt;property id=&quot;20300&quot; value=&quot;Slide 14 - &amp;quot;Bed registries have been around since 2006&amp;quot;&quot;/&gt;&lt;property id=&quot;20307&quot; value=&quot;441&quot;/&gt;&lt;/object&gt;&lt;object type=&quot;3&quot; unique_id=&quot;10011&quot;&gt;&lt;property id=&quot;20148&quot; value=&quot;5&quot;/&gt;&lt;property id=&quot;20300&quot; value=&quot;Slide 15 - &amp;quot;Bed registries have been around since 2006&amp;quot;&quot;/&gt;&lt;property id=&quot;20307&quot; value=&quot;452&quot;/&gt;&lt;/object&gt;&lt;object type=&quot;3&quot; unique_id=&quot;10012&quot;&gt;&lt;property id=&quot;20148&quot; value=&quot;5&quot;/&gt;&lt;property id=&quot;20300&quot; value=&quot;Slide 16 - &amp;quot;For additional information, please contact: &amp;quot;&quot;/&gt;&lt;property id=&quot;20307&quot; value=&quot;463&quot;/&gt;&lt;/object&gt;&lt;object type=&quot;3&quot; unique_id=&quot;10013&quot;&gt;&lt;property id=&quot;20148&quot; value=&quot;5&quot;/&gt;&lt;property id=&quot;20300&quot; value=&quot;Slide 17&quot;/&gt;&lt;property id=&quot;20307&quot; value=&quot;312&quot;/&gt;&lt;/object&gt;&lt;object type=&quot;3&quot; unique_id=&quot;133885&quot;&gt;&lt;property id=&quot;20148&quot; value=&quot;5&quot;/&gt;&lt;property id=&quot;20300&quot; value=&quot;Slide 2 - &amp;quot;Slide 2 Audio Recording&amp;quot;&quot;/&gt;&lt;property id=&quot;20307&quot; value=&quot;464&quot;/&gt;&lt;/object&gt;&lt;object type=&quot;3&quot; unique_id=&quot;133886&quot;&gt;&lt;property id=&quot;20148&quot; value=&quot;5&quot;/&gt;&lt;property id=&quot;20300&quot; value=&quot;Slide 3&quot;/&gt;&lt;property id=&quot;20307&quot; value=&quot;465&quot;/&gt;&lt;/object&gt;&lt;object type=&quot;3&quot; unique_id=&quot;133887&quot;&gt;&lt;property id=&quot;20148&quot; value=&quot;5&quot;/&gt;&lt;property id=&quot;20300&quot; value=&quot;Slide 4 - &amp;quot;Audio Logistics&amp;quot;&quot;/&gt;&lt;property id=&quot;20307&quot; value=&quot;524&quot;/&gt;&lt;/object&gt;&lt;object type=&quot;3&quot; unique_id=&quot;133888&quot;&gt;&lt;property id=&quot;20148&quot; value=&quot;5&quot;/&gt;&lt;property id=&quot;20300&quot; value=&quot;Slide 5 - &amp;quot;Audio Logistics&amp;quot;&quot;/&gt;&lt;property id=&quot;20307&quot; value=&quot;277&quot;/&gt;&lt;/object&gt;&lt;object type=&quot;3&quot; unique_id=&quot;133889&quot;&gt;&lt;property id=&quot;20148&quot; value=&quot;5&quot;/&gt;&lt;property id=&quot;20300&quot; value=&quot;Slide 6 - &amp;quot;Questions and Resources&amp;quot;&quot;/&gt;&lt;property id=&quot;20307&quot; value=&quot;296&quot;/&gt;&lt;/object&gt;&lt;object type=&quot;3&quot; unique_id=&quot;133890&quot;&gt;&lt;property id=&quot;20148&quot; value=&quot;5&quot;/&gt;&lt;property id=&quot;20300&quot; value=&quot;Slide 7 - &amp;quot;Bed registries have been around since 2006&amp;quot;&quot;/&gt;&lt;property id=&quot;20307&quot; value=&quot;433&quot;/&gt;&lt;/object&gt;&lt;/object&gt;&lt;object type=&quot;8&quot; unique_id=&quot;1002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6931282E-B472-436B-BCD2-6B87F1F99091}_6.png&quot;/&gt;&lt;left val=&quot;331&quot;/&gt;&lt;top val=&quot;192&quot;/&gt;&lt;width val=&quot;376&quot;/&gt;&lt;height val=&quot;199&quot;/&gt;&lt;hasText val=&quot;1&quot;/&gt;&lt;/Image&gt;&lt;/ThreeDShapeInfo&gt;"/>
  <p:tag name="PRESENTER_SHAPETEXTINFO" val="&lt;ShapeTextInfo&gt;&lt;TableIndex row=&quot;-1&quot; col=&quot;-1&quot;&gt;&lt;linesCount val=&quot;3&quot;/&gt;&lt;lineCharCount val=&quot;18&quot;/&gt;&lt;lineCharCount val=&quot;17&quot;/&gt;&lt;lineCharCount val=&quot;13&quot;/&gt;&lt;/TableIndex&gt;&lt;/ShapeTextInfo&gt;"/>
</p:tagLst>
</file>

<file path=ppt/theme/theme1.xml><?xml version="1.0" encoding="utf-8"?>
<a:theme xmlns:a="http://schemas.openxmlformats.org/drawingml/2006/main" name="Kara DHSS">
  <a:themeElements>
    <a:clrScheme name="DSAMH">
      <a:dk1>
        <a:srgbClr val="002060"/>
      </a:dk1>
      <a:lt1>
        <a:srgbClr val="FFFFFF"/>
      </a:lt1>
      <a:dk2>
        <a:srgbClr val="002060"/>
      </a:dk2>
      <a:lt2>
        <a:srgbClr val="FFFFFF"/>
      </a:lt2>
      <a:accent1>
        <a:srgbClr val="002060"/>
      </a:accent1>
      <a:accent2>
        <a:srgbClr val="FFB30F"/>
      </a:accent2>
      <a:accent3>
        <a:srgbClr val="002060"/>
      </a:accent3>
      <a:accent4>
        <a:srgbClr val="BDBDBD"/>
      </a:accent4>
      <a:accent5>
        <a:srgbClr val="157293"/>
      </a:accent5>
      <a:accent6>
        <a:srgbClr val="2F4858"/>
      </a:accent6>
      <a:hlink>
        <a:srgbClr val="FFB30F"/>
      </a:hlink>
      <a:folHlink>
        <a:srgbClr val="2F4858"/>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PTemp DSAMh" id="{3993D13E-BB0B-416B-9C40-D55CD63998EF}" vid="{784879F8-887A-4A0A-9A19-D10141CA5AB6}"/>
    </a:ext>
  </a:extLst>
</a:theme>
</file>

<file path=ppt/theme/theme2.xml><?xml version="1.0" encoding="utf-8"?>
<a:theme xmlns:a="http://schemas.openxmlformats.org/drawingml/2006/main" name="SAMHSA PPT Template Standard Format 022318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B0BC80F-64A3-4F47-A317-59BD65722D62}">
  <we:reference id="wa104380510" version="1.0.0.3" store="en-US" storeType="OMEX"/>
  <we:alternateReferences>
    <we:reference id="wa104380510" version="1.0.0.3" store="WA1043805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6732</TotalTime>
  <Words>2168</Words>
  <Application>Microsoft Office PowerPoint</Application>
  <PresentationFormat>On-screen Show (16:9)</PresentationFormat>
  <Paragraphs>173</Paragraphs>
  <Slides>17</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Yu Gothic</vt:lpstr>
      <vt:lpstr>Yu Gothic UI Semibold</vt:lpstr>
      <vt:lpstr>Arial</vt:lpstr>
      <vt:lpstr>Calibri</vt:lpstr>
      <vt:lpstr>Gill Sans MT</vt:lpstr>
      <vt:lpstr>Gill Sans Ultra Bold</vt:lpstr>
      <vt:lpstr>Helvetica Neue</vt:lpstr>
      <vt:lpstr>Phosphate Inline</vt:lpstr>
      <vt:lpstr>Wingdings</vt:lpstr>
      <vt:lpstr>Wingdings 2</vt:lpstr>
      <vt:lpstr>Kara DHSS</vt:lpstr>
      <vt:lpstr>SAMHSA PPT Template Standard Format 022318  Final</vt:lpstr>
      <vt:lpstr>Improving Access to Behavioral Health  Crisis Services with Electronic Bed Registries </vt:lpstr>
      <vt:lpstr>Slide 2 Audio Recording</vt:lpstr>
      <vt:lpstr>PowerPoint Presentation</vt:lpstr>
      <vt:lpstr>Audio Logistics</vt:lpstr>
      <vt:lpstr>Audio Logistics</vt:lpstr>
      <vt:lpstr>Questions and Resources</vt:lpstr>
      <vt:lpstr>Bed registries have been around since 2006</vt:lpstr>
      <vt:lpstr>PowerPoint Presentation</vt:lpstr>
      <vt:lpstr>PowerPoint Presentation</vt:lpstr>
      <vt:lpstr>Bed registries have been around since 2006</vt:lpstr>
      <vt:lpstr>Bed registries have been around since 2006</vt:lpstr>
      <vt:lpstr>Bed registries have been around since 2006</vt:lpstr>
      <vt:lpstr>Bed registries have been around since 2006</vt:lpstr>
      <vt:lpstr>Bed registries have been around since 2006</vt:lpstr>
      <vt:lpstr>Bed registries have been around since 2006</vt:lpstr>
      <vt:lpstr>For additional information, please contact: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Patients in State Hospitals: 1999-2016</dc:title>
  <dc:creator>Hollen, Vera</dc:creator>
  <cp:lastModifiedBy>Kelle Masten</cp:lastModifiedBy>
  <cp:revision>473</cp:revision>
  <cp:lastPrinted>2019-04-11T14:11:55Z</cp:lastPrinted>
  <dcterms:modified xsi:type="dcterms:W3CDTF">2021-04-16T15:39:48Z</dcterms:modified>
</cp:coreProperties>
</file>