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sldIdLst>
    <p:sldId id="256" r:id="rId3"/>
    <p:sldId id="257" r:id="rId4"/>
    <p:sldId id="259" r:id="rId5"/>
    <p:sldId id="261" r:id="rId6"/>
    <p:sldId id="262" r:id="rId7"/>
    <p:sldId id="263" r:id="rId8"/>
    <p:sldId id="264" r:id="rId9"/>
    <p:sldId id="265" r:id="rId10"/>
    <p:sldId id="267" r:id="rId11"/>
    <p:sldId id="266"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456"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C0F60E-1FB3-4DAE-8C9A-D7A983B4B7F5}" type="datetimeFigureOut">
              <a:rPr lang="en-US" smtClean="0"/>
              <a:t>11/15/2012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3763D9-D344-498B-9D65-3A9103CC6D49}" type="slidenum">
              <a:rPr lang="en-US" smtClean="0"/>
              <a:t>‹#›</a:t>
            </a:fld>
            <a:endParaRPr lang="en-US"/>
          </a:p>
        </p:txBody>
      </p:sp>
    </p:spTree>
    <p:extLst>
      <p:ext uri="{BB962C8B-B14F-4D97-AF65-F5344CB8AC3E}">
        <p14:creationId xmlns:p14="http://schemas.microsoft.com/office/powerpoint/2010/main" val="705969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cbpp.org/cms/index.cfm?fa=view&amp;id=3840"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$1.5 trillion in budget reductions in discretionary programs that policymakers have enacted reflect two actions that policymakers took last year.  First, in the spring of 2011, Congress and the President cut discretionary funding for fiscal year 2011 </a:t>
            </a:r>
            <a:r>
              <a:rPr lang="en-US" i="1" dirty="0" smtClean="0"/>
              <a:t>below</a:t>
            </a:r>
            <a:r>
              <a:rPr lang="en-US" dirty="0" smtClean="0"/>
              <a:t> the 2010 inflation-adjusted level, and thereby reduced the base on which discretionary funding levels for future years are built.  Second, in August 2011, they reduced future-year funding substantially by enacting the BCA, which established statutory caps on total discretionary funding and separate “sub-caps” on funding for defense and non-defense (i.e., domestic and international) discretionary programs for 2012 through 2021.</a:t>
            </a:r>
            <a:r>
              <a:rPr lang="en-US" dirty="0" smtClean="0">
                <a:hlinkClick r:id="rId3"/>
              </a:rPr>
              <a:t>[1] </a:t>
            </a:r>
            <a:r>
              <a:rPr lang="en-US" dirty="0" smtClean="0"/>
              <a:t> (Note:  the Budget Control Act also required across-the-board budget cuts, called sequestration, if the Joint Select Committee on Deficit Reduction, otherwise known as the “super committee,” failed.  The $1.5 trillion in budget reductions discussed here do</a:t>
            </a:r>
            <a:r>
              <a:rPr lang="en-US" i="1" dirty="0" smtClean="0"/>
              <a:t> not </a:t>
            </a:r>
            <a:r>
              <a:rPr lang="en-US" dirty="0" smtClean="0"/>
              <a:t>include the additional budget cuts that will be made if sequestration takes place.)</a:t>
            </a:r>
          </a:p>
          <a:p>
            <a:r>
              <a:rPr lang="en-US" dirty="0" smtClean="0"/>
              <a:t>Under the BCA caps, non-defense discretionary funding will, by 2022, be 15 percent below the 2010 level adjusted for inflation.  Defense funding will be about 10.5 percent below that level.  See Table 1, below.</a:t>
            </a:r>
          </a:p>
          <a:p>
            <a:endParaRPr lang="en-US" dirty="0"/>
          </a:p>
        </p:txBody>
      </p:sp>
      <p:sp>
        <p:nvSpPr>
          <p:cNvPr id="4" name="Slide Number Placeholder 3"/>
          <p:cNvSpPr>
            <a:spLocks noGrp="1"/>
          </p:cNvSpPr>
          <p:nvPr>
            <p:ph type="sldNum" sz="quarter" idx="10"/>
          </p:nvPr>
        </p:nvSpPr>
        <p:spPr/>
        <p:txBody>
          <a:bodyPr/>
          <a:lstStyle/>
          <a:p>
            <a:fld id="{2765C9DA-160A-4430-ACEB-FE7323C57F47}"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419782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48F46D-221C-4D3E-8FE7-B4E1DBF9419C}" type="datetimeFigureOut">
              <a:rPr lang="en-US" smtClean="0"/>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CA9459-DE8B-4449-A541-0DE3BA1A3D4A}" type="slidenum">
              <a:rPr lang="en-US" smtClean="0"/>
              <a:t>‹#›</a:t>
            </a:fld>
            <a:endParaRPr lang="en-US"/>
          </a:p>
        </p:txBody>
      </p:sp>
    </p:spTree>
    <p:extLst>
      <p:ext uri="{BB962C8B-B14F-4D97-AF65-F5344CB8AC3E}">
        <p14:creationId xmlns:p14="http://schemas.microsoft.com/office/powerpoint/2010/main" val="1401705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48F46D-221C-4D3E-8FE7-B4E1DBF9419C}" type="datetimeFigureOut">
              <a:rPr lang="en-US" smtClean="0"/>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CA9459-DE8B-4449-A541-0DE3BA1A3D4A}" type="slidenum">
              <a:rPr lang="en-US" smtClean="0"/>
              <a:t>‹#›</a:t>
            </a:fld>
            <a:endParaRPr lang="en-US"/>
          </a:p>
        </p:txBody>
      </p:sp>
    </p:spTree>
    <p:extLst>
      <p:ext uri="{BB962C8B-B14F-4D97-AF65-F5344CB8AC3E}">
        <p14:creationId xmlns:p14="http://schemas.microsoft.com/office/powerpoint/2010/main" val="2834499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48F46D-221C-4D3E-8FE7-B4E1DBF9419C}" type="datetimeFigureOut">
              <a:rPr lang="en-US" smtClean="0"/>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CA9459-DE8B-4449-A541-0DE3BA1A3D4A}" type="slidenum">
              <a:rPr lang="en-US" smtClean="0"/>
              <a:t>‹#›</a:t>
            </a:fld>
            <a:endParaRPr lang="en-US"/>
          </a:p>
        </p:txBody>
      </p:sp>
    </p:spTree>
    <p:extLst>
      <p:ext uri="{BB962C8B-B14F-4D97-AF65-F5344CB8AC3E}">
        <p14:creationId xmlns:p14="http://schemas.microsoft.com/office/powerpoint/2010/main" val="14745266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2"/>
          <p:cNvSpPr>
            <a:spLocks noChangeShapeType="1"/>
          </p:cNvSpPr>
          <p:nvPr userDrawn="1"/>
        </p:nvSpPr>
        <p:spPr bwMode="auto">
          <a:xfrm>
            <a:off x="266700" y="6096000"/>
            <a:ext cx="8610600" cy="0"/>
          </a:xfrm>
          <a:prstGeom prst="line">
            <a:avLst/>
          </a:prstGeom>
          <a:noFill/>
          <a:ln w="1905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dirty="0">
              <a:solidFill>
                <a:srgbClr val="FFFFFF"/>
              </a:solidFill>
              <a:latin typeface="Arial" charset="0"/>
            </a:endParaRPr>
          </a:p>
        </p:txBody>
      </p:sp>
      <p:sp>
        <p:nvSpPr>
          <p:cNvPr id="7170" name="Rectangle 2"/>
          <p:cNvSpPr>
            <a:spLocks noGrp="1" noChangeArrowheads="1"/>
          </p:cNvSpPr>
          <p:nvPr>
            <p:ph type="ctrTitle"/>
          </p:nvPr>
        </p:nvSpPr>
        <p:spPr>
          <a:xfrm>
            <a:off x="228600" y="1371600"/>
            <a:ext cx="8610600" cy="2286000"/>
          </a:xfrm>
        </p:spPr>
        <p:txBody>
          <a:bodyPr/>
          <a:lstStyle>
            <a:lvl1pPr algn="ctr">
              <a:defRPr sz="4500" baseline="0">
                <a:solidFill>
                  <a:schemeClr val="bg1"/>
                </a:solidFill>
                <a:latin typeface="Trebuchet MS" pitchFamily="34" charset="0"/>
              </a:defRPr>
            </a:lvl1pPr>
          </a:lstStyle>
          <a:p>
            <a:pPr lvl="0"/>
            <a:r>
              <a:rPr lang="en-US" noProof="0" dirty="0" smtClean="0"/>
              <a:t>Click to edit Master title style</a:t>
            </a:r>
          </a:p>
        </p:txBody>
      </p:sp>
      <p:sp>
        <p:nvSpPr>
          <p:cNvPr id="7171" name="Rectangle 3"/>
          <p:cNvSpPr>
            <a:spLocks noGrp="1" noChangeArrowheads="1"/>
          </p:cNvSpPr>
          <p:nvPr>
            <p:ph type="subTitle" idx="1"/>
          </p:nvPr>
        </p:nvSpPr>
        <p:spPr>
          <a:xfrm>
            <a:off x="227013" y="4267200"/>
            <a:ext cx="8610600" cy="1447800"/>
          </a:xfrm>
        </p:spPr>
        <p:txBody>
          <a:bodyPr/>
          <a:lstStyle>
            <a:lvl1pPr marL="0" indent="0" algn="ctr">
              <a:buFont typeface="Wingdings" pitchFamily="2" charset="2"/>
              <a:buNone/>
              <a:defRPr sz="2600" b="0" i="0" baseline="0">
                <a:solidFill>
                  <a:schemeClr val="bg1"/>
                </a:solidFill>
                <a:latin typeface="Trebuchet MS" pitchFamily="34" charset="0"/>
              </a:defRPr>
            </a:lvl1pPr>
          </a:lstStyle>
          <a:p>
            <a:pPr lvl="0"/>
            <a:endParaRPr lang="en-US" noProof="0" dirty="0" smtClean="0"/>
          </a:p>
        </p:txBody>
      </p:sp>
      <p:sp>
        <p:nvSpPr>
          <p:cNvPr id="5" name="Rectangle 4"/>
          <p:cNvSpPr>
            <a:spLocks noGrp="1" noChangeArrowheads="1"/>
          </p:cNvSpPr>
          <p:nvPr>
            <p:ph type="ftr" sz="quarter" idx="10"/>
          </p:nvPr>
        </p:nvSpPr>
        <p:spPr/>
        <p:txBody>
          <a:bodyPr/>
          <a:lstStyle>
            <a:lvl1pPr>
              <a:defRPr>
                <a:solidFill>
                  <a:srgbClr val="00264C"/>
                </a:solidFill>
              </a:defRPr>
            </a:lvl1pPr>
          </a:lstStyle>
          <a:p>
            <a:pPr>
              <a:defRPr/>
            </a:pPr>
            <a:r>
              <a:rPr lang="en-US" dirty="0"/>
              <a:t>NASDDDS</a:t>
            </a:r>
            <a:br>
              <a:rPr lang="en-US" dirty="0"/>
            </a:br>
            <a:r>
              <a:rPr lang="en-US" sz="1300" b="0" dirty="0"/>
              <a:t>National Association of State Directors of Developmental Disabilities Services</a:t>
            </a:r>
            <a:endParaRPr lang="en-US" sz="1300" dirty="0"/>
          </a:p>
        </p:txBody>
      </p:sp>
    </p:spTree>
    <p:extLst>
      <p:ext uri="{BB962C8B-B14F-4D97-AF65-F5344CB8AC3E}">
        <p14:creationId xmlns:p14="http://schemas.microsoft.com/office/powerpoint/2010/main" val="24244215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3" name="Line 22"/>
          <p:cNvSpPr>
            <a:spLocks noChangeShapeType="1"/>
          </p:cNvSpPr>
          <p:nvPr userDrawn="1"/>
        </p:nvSpPr>
        <p:spPr bwMode="auto">
          <a:xfrm>
            <a:off x="228600" y="6191250"/>
            <a:ext cx="8458200" cy="0"/>
          </a:xfrm>
          <a:prstGeom prst="line">
            <a:avLst/>
          </a:prstGeom>
          <a:noFill/>
          <a:ln w="1905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defRPr/>
            </a:pPr>
            <a:endParaRPr lang="en-US" dirty="0">
              <a:solidFill>
                <a:srgbClr val="FFFFFF"/>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2"/>
          <p:cNvSpPr>
            <a:spLocks noGrp="1"/>
          </p:cNvSpPr>
          <p:nvPr>
            <p:ph type="ftr" sz="quarter" idx="10"/>
          </p:nvPr>
        </p:nvSpPr>
        <p:spPr>
          <a:xfrm>
            <a:off x="152400" y="6184900"/>
            <a:ext cx="6173788" cy="520700"/>
          </a:xfrm>
        </p:spPr>
        <p:txBody>
          <a:bodyPr/>
          <a:lstStyle>
            <a:lvl1pPr>
              <a:defRPr/>
            </a:lvl1pPr>
          </a:lstStyle>
          <a:p>
            <a:pPr>
              <a:defRPr/>
            </a:pPr>
            <a:r>
              <a:rPr lang="en-US" dirty="0"/>
              <a:t>NASDDDS</a:t>
            </a:r>
            <a:br>
              <a:rPr lang="en-US" dirty="0"/>
            </a:br>
            <a:r>
              <a:rPr lang="en-US" sz="1300" b="0" dirty="0"/>
              <a:t>National Association of State Directors of Developmental Disabilities Services</a:t>
            </a:r>
          </a:p>
        </p:txBody>
      </p:sp>
      <p:sp>
        <p:nvSpPr>
          <p:cNvPr id="5" name="Slide Number Placeholder 3"/>
          <p:cNvSpPr>
            <a:spLocks noGrp="1"/>
          </p:cNvSpPr>
          <p:nvPr>
            <p:ph type="sldNum" sz="quarter" idx="11"/>
          </p:nvPr>
        </p:nvSpPr>
        <p:spPr>
          <a:xfrm>
            <a:off x="6705600" y="6184900"/>
            <a:ext cx="2133600" cy="444500"/>
          </a:xfrm>
        </p:spPr>
        <p:txBody>
          <a:bodyPr/>
          <a:lstStyle>
            <a:lvl1pPr>
              <a:defRPr baseline="0">
                <a:solidFill>
                  <a:srgbClr val="003366"/>
                </a:solidFill>
                <a:latin typeface="Trebuchet MS" pitchFamily="34" charset="0"/>
              </a:defRPr>
            </a:lvl1pPr>
          </a:lstStyle>
          <a:p>
            <a:pPr>
              <a:defRPr/>
            </a:pPr>
            <a:fld id="{7ECDEE75-19CE-4325-A47D-7399D0A68D9B}" type="slidenum">
              <a:rPr lang="en-US"/>
              <a:pPr>
                <a:defRPr/>
              </a:pPr>
              <a:t>‹#›</a:t>
            </a:fld>
            <a:endParaRPr lang="en-US" dirty="0"/>
          </a:p>
        </p:txBody>
      </p:sp>
    </p:spTree>
    <p:extLst>
      <p:ext uri="{BB962C8B-B14F-4D97-AF65-F5344CB8AC3E}">
        <p14:creationId xmlns:p14="http://schemas.microsoft.com/office/powerpoint/2010/main" val="20731567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Line 22"/>
          <p:cNvSpPr>
            <a:spLocks noChangeShapeType="1"/>
          </p:cNvSpPr>
          <p:nvPr userDrawn="1"/>
        </p:nvSpPr>
        <p:spPr bwMode="auto">
          <a:xfrm>
            <a:off x="228600" y="6191250"/>
            <a:ext cx="8458200" cy="0"/>
          </a:xfrm>
          <a:prstGeom prst="line">
            <a:avLst/>
          </a:prstGeom>
          <a:noFill/>
          <a:ln w="1905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defRPr/>
            </a:pPr>
            <a:endParaRPr lang="en-US" dirty="0">
              <a:solidFill>
                <a:srgbClr val="FFFFFF"/>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3"/>
          <p:cNvSpPr>
            <a:spLocks noGrp="1"/>
          </p:cNvSpPr>
          <p:nvPr>
            <p:ph type="ftr" sz="quarter" idx="10"/>
          </p:nvPr>
        </p:nvSpPr>
        <p:spPr/>
        <p:txBody>
          <a:bodyPr/>
          <a:lstStyle>
            <a:lvl1pPr>
              <a:defRPr/>
            </a:lvl1pPr>
          </a:lstStyle>
          <a:p>
            <a:pPr>
              <a:defRPr/>
            </a:pPr>
            <a:r>
              <a:rPr lang="en-US" dirty="0"/>
              <a:t>NASDDDS</a:t>
            </a:r>
            <a:br>
              <a:rPr lang="en-US" dirty="0"/>
            </a:br>
            <a:r>
              <a:rPr lang="en-US" sz="1300" b="0" dirty="0"/>
              <a:t>National Association of State Directors of Developmental Disabilities Services</a:t>
            </a:r>
          </a:p>
        </p:txBody>
      </p:sp>
      <p:sp>
        <p:nvSpPr>
          <p:cNvPr id="6" name="Slide Number Placeholder 4"/>
          <p:cNvSpPr>
            <a:spLocks noGrp="1"/>
          </p:cNvSpPr>
          <p:nvPr>
            <p:ph type="sldNum" sz="quarter" idx="11"/>
          </p:nvPr>
        </p:nvSpPr>
        <p:spPr/>
        <p:txBody>
          <a:bodyPr/>
          <a:lstStyle>
            <a:lvl1pPr>
              <a:defRPr/>
            </a:lvl1pPr>
          </a:lstStyle>
          <a:p>
            <a:pPr>
              <a:defRPr/>
            </a:pPr>
            <a:fld id="{C757F83C-7F16-4EBD-A3CF-A01259436CEE}" type="slidenum">
              <a:rPr lang="en-US"/>
              <a:pPr>
                <a:defRPr/>
              </a:pPr>
              <a:t>‹#›</a:t>
            </a:fld>
            <a:endParaRPr lang="en-US" dirty="0"/>
          </a:p>
        </p:txBody>
      </p:sp>
    </p:spTree>
    <p:extLst>
      <p:ext uri="{BB962C8B-B14F-4D97-AF65-F5344CB8AC3E}">
        <p14:creationId xmlns:p14="http://schemas.microsoft.com/office/powerpoint/2010/main" val="3044487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Line 22"/>
          <p:cNvSpPr>
            <a:spLocks noChangeShapeType="1"/>
          </p:cNvSpPr>
          <p:nvPr userDrawn="1"/>
        </p:nvSpPr>
        <p:spPr bwMode="auto">
          <a:xfrm>
            <a:off x="228600" y="6191250"/>
            <a:ext cx="8458200" cy="0"/>
          </a:xfrm>
          <a:prstGeom prst="line">
            <a:avLst/>
          </a:prstGeom>
          <a:noFill/>
          <a:ln w="1905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defRPr/>
            </a:pPr>
            <a:endParaRPr lang="en-US" dirty="0">
              <a:solidFill>
                <a:srgbClr val="FFFFFF"/>
              </a:solidFill>
            </a:endParaRP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3"/>
          <p:cNvSpPr>
            <a:spLocks noGrp="1"/>
          </p:cNvSpPr>
          <p:nvPr>
            <p:ph type="ftr" sz="quarter" idx="10"/>
          </p:nvPr>
        </p:nvSpPr>
        <p:spPr/>
        <p:txBody>
          <a:bodyPr/>
          <a:lstStyle>
            <a:lvl1pPr>
              <a:defRPr/>
            </a:lvl1pPr>
          </a:lstStyle>
          <a:p>
            <a:pPr>
              <a:defRPr/>
            </a:pPr>
            <a:r>
              <a:rPr lang="en-US" dirty="0"/>
              <a:t>NASDDDS</a:t>
            </a:r>
            <a:br>
              <a:rPr lang="en-US" dirty="0"/>
            </a:br>
            <a:r>
              <a:rPr lang="en-US" sz="1300" b="0" dirty="0"/>
              <a:t>National Association of State Directors of Developmental Disabilities Services</a:t>
            </a:r>
          </a:p>
        </p:txBody>
      </p:sp>
      <p:sp>
        <p:nvSpPr>
          <p:cNvPr id="6" name="Slide Number Placeholder 4"/>
          <p:cNvSpPr>
            <a:spLocks noGrp="1"/>
          </p:cNvSpPr>
          <p:nvPr>
            <p:ph type="sldNum" sz="quarter" idx="11"/>
          </p:nvPr>
        </p:nvSpPr>
        <p:spPr/>
        <p:txBody>
          <a:bodyPr/>
          <a:lstStyle>
            <a:lvl1pPr>
              <a:defRPr/>
            </a:lvl1pPr>
          </a:lstStyle>
          <a:p>
            <a:pPr>
              <a:defRPr/>
            </a:pPr>
            <a:fld id="{6B7ADDC8-7988-4E17-97E2-E49D5E3942FF}" type="slidenum">
              <a:rPr lang="en-US"/>
              <a:pPr>
                <a:defRPr/>
              </a:pPr>
              <a:t>‹#›</a:t>
            </a:fld>
            <a:endParaRPr lang="en-US" dirty="0"/>
          </a:p>
        </p:txBody>
      </p:sp>
    </p:spTree>
    <p:extLst>
      <p:ext uri="{BB962C8B-B14F-4D97-AF65-F5344CB8AC3E}">
        <p14:creationId xmlns:p14="http://schemas.microsoft.com/office/powerpoint/2010/main" val="17750511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Line 22"/>
          <p:cNvSpPr>
            <a:spLocks noChangeShapeType="1"/>
          </p:cNvSpPr>
          <p:nvPr userDrawn="1"/>
        </p:nvSpPr>
        <p:spPr bwMode="auto">
          <a:xfrm>
            <a:off x="228600" y="6191250"/>
            <a:ext cx="8458200" cy="0"/>
          </a:xfrm>
          <a:prstGeom prst="line">
            <a:avLst/>
          </a:prstGeom>
          <a:noFill/>
          <a:ln w="1905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defRPr/>
            </a:pPr>
            <a:endParaRPr lang="en-US" dirty="0">
              <a:solidFill>
                <a:srgbClr val="FFFFFF"/>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981200"/>
            <a:ext cx="4152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33900" y="1981200"/>
            <a:ext cx="4152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4"/>
          <p:cNvSpPr>
            <a:spLocks noGrp="1"/>
          </p:cNvSpPr>
          <p:nvPr>
            <p:ph type="ftr" sz="quarter" idx="10"/>
          </p:nvPr>
        </p:nvSpPr>
        <p:spPr/>
        <p:txBody>
          <a:bodyPr/>
          <a:lstStyle>
            <a:lvl1pPr>
              <a:defRPr/>
            </a:lvl1pPr>
          </a:lstStyle>
          <a:p>
            <a:pPr>
              <a:defRPr/>
            </a:pPr>
            <a:r>
              <a:rPr lang="en-US" dirty="0"/>
              <a:t>NASDDDS</a:t>
            </a:r>
            <a:br>
              <a:rPr lang="en-US" dirty="0"/>
            </a:br>
            <a:r>
              <a:rPr lang="en-US" sz="1300" b="0" dirty="0"/>
              <a:t>National Association of State Directors of Developmental Disabilities Services</a:t>
            </a:r>
          </a:p>
        </p:txBody>
      </p:sp>
      <p:sp>
        <p:nvSpPr>
          <p:cNvPr id="7" name="Slide Number Placeholder 5"/>
          <p:cNvSpPr>
            <a:spLocks noGrp="1"/>
          </p:cNvSpPr>
          <p:nvPr>
            <p:ph type="sldNum" sz="quarter" idx="11"/>
          </p:nvPr>
        </p:nvSpPr>
        <p:spPr/>
        <p:txBody>
          <a:bodyPr/>
          <a:lstStyle>
            <a:lvl1pPr>
              <a:defRPr/>
            </a:lvl1pPr>
          </a:lstStyle>
          <a:p>
            <a:pPr>
              <a:defRPr/>
            </a:pPr>
            <a:fld id="{8FD67359-6416-46A7-8899-A3FE70B5E820}" type="slidenum">
              <a:rPr lang="en-US"/>
              <a:pPr>
                <a:defRPr/>
              </a:pPr>
              <a:t>‹#›</a:t>
            </a:fld>
            <a:endParaRPr lang="en-US" dirty="0"/>
          </a:p>
        </p:txBody>
      </p:sp>
    </p:spTree>
    <p:extLst>
      <p:ext uri="{BB962C8B-B14F-4D97-AF65-F5344CB8AC3E}">
        <p14:creationId xmlns:p14="http://schemas.microsoft.com/office/powerpoint/2010/main" val="19712261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Line 22"/>
          <p:cNvSpPr>
            <a:spLocks noChangeShapeType="1"/>
          </p:cNvSpPr>
          <p:nvPr userDrawn="1"/>
        </p:nvSpPr>
        <p:spPr bwMode="auto">
          <a:xfrm>
            <a:off x="228600" y="6191250"/>
            <a:ext cx="8458200" cy="0"/>
          </a:xfrm>
          <a:prstGeom prst="line">
            <a:avLst/>
          </a:prstGeom>
          <a:noFill/>
          <a:ln w="1905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defRPr/>
            </a:pPr>
            <a:endParaRPr lang="en-US" dirty="0">
              <a:solidFill>
                <a:srgbClr val="FFFFFF"/>
              </a:solidFill>
            </a:endParaRPr>
          </a:p>
        </p:txBody>
      </p:sp>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6"/>
          <p:cNvSpPr>
            <a:spLocks noGrp="1"/>
          </p:cNvSpPr>
          <p:nvPr>
            <p:ph type="ftr" sz="quarter" idx="10"/>
          </p:nvPr>
        </p:nvSpPr>
        <p:spPr/>
        <p:txBody>
          <a:bodyPr/>
          <a:lstStyle>
            <a:lvl1pPr>
              <a:defRPr/>
            </a:lvl1pPr>
          </a:lstStyle>
          <a:p>
            <a:pPr>
              <a:defRPr/>
            </a:pPr>
            <a:r>
              <a:rPr lang="en-US" dirty="0"/>
              <a:t>NASDDDS</a:t>
            </a:r>
            <a:br>
              <a:rPr lang="en-US" dirty="0"/>
            </a:br>
            <a:r>
              <a:rPr lang="en-US" sz="1300" b="0" dirty="0"/>
              <a:t>National Association of State Directors of Developmental Disabilities Services</a:t>
            </a:r>
          </a:p>
        </p:txBody>
      </p:sp>
      <p:sp>
        <p:nvSpPr>
          <p:cNvPr id="9" name="Slide Number Placeholder 7"/>
          <p:cNvSpPr>
            <a:spLocks noGrp="1"/>
          </p:cNvSpPr>
          <p:nvPr>
            <p:ph type="sldNum" sz="quarter" idx="11"/>
          </p:nvPr>
        </p:nvSpPr>
        <p:spPr/>
        <p:txBody>
          <a:bodyPr/>
          <a:lstStyle>
            <a:lvl1pPr>
              <a:defRPr/>
            </a:lvl1pPr>
          </a:lstStyle>
          <a:p>
            <a:pPr>
              <a:defRPr/>
            </a:pPr>
            <a:fld id="{65411AD6-1050-4E6F-BCB3-7284B887C981}" type="slidenum">
              <a:rPr lang="en-US"/>
              <a:pPr>
                <a:defRPr/>
              </a:pPr>
              <a:t>‹#›</a:t>
            </a:fld>
            <a:endParaRPr lang="en-US" dirty="0"/>
          </a:p>
        </p:txBody>
      </p:sp>
    </p:spTree>
    <p:extLst>
      <p:ext uri="{BB962C8B-B14F-4D97-AF65-F5344CB8AC3E}">
        <p14:creationId xmlns:p14="http://schemas.microsoft.com/office/powerpoint/2010/main" val="7147975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Line 22"/>
          <p:cNvSpPr>
            <a:spLocks noChangeShapeType="1"/>
          </p:cNvSpPr>
          <p:nvPr userDrawn="1"/>
        </p:nvSpPr>
        <p:spPr bwMode="auto">
          <a:xfrm>
            <a:off x="228600" y="6191250"/>
            <a:ext cx="8458200" cy="0"/>
          </a:xfrm>
          <a:prstGeom prst="line">
            <a:avLst/>
          </a:prstGeom>
          <a:noFill/>
          <a:ln w="1905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defRPr/>
            </a:pPr>
            <a:endParaRPr lang="en-US" dirty="0">
              <a:solidFill>
                <a:srgbClr val="FFFFFF"/>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2"/>
          <p:cNvSpPr>
            <a:spLocks noGrp="1"/>
          </p:cNvSpPr>
          <p:nvPr>
            <p:ph type="ftr" sz="quarter" idx="10"/>
          </p:nvPr>
        </p:nvSpPr>
        <p:spPr/>
        <p:txBody>
          <a:bodyPr/>
          <a:lstStyle>
            <a:lvl1pPr>
              <a:defRPr/>
            </a:lvl1pPr>
          </a:lstStyle>
          <a:p>
            <a:pPr>
              <a:defRPr/>
            </a:pPr>
            <a:r>
              <a:rPr lang="en-US" dirty="0"/>
              <a:t>NASDDDS</a:t>
            </a:r>
            <a:br>
              <a:rPr lang="en-US" dirty="0"/>
            </a:br>
            <a:r>
              <a:rPr lang="en-US" sz="1300" b="0" dirty="0"/>
              <a:t>National Association of State Directors of Developmental Disabilities Services</a:t>
            </a:r>
          </a:p>
        </p:txBody>
      </p:sp>
      <p:sp>
        <p:nvSpPr>
          <p:cNvPr id="5" name="Slide Number Placeholder 3"/>
          <p:cNvSpPr>
            <a:spLocks noGrp="1"/>
          </p:cNvSpPr>
          <p:nvPr>
            <p:ph type="sldNum" sz="quarter" idx="11"/>
          </p:nvPr>
        </p:nvSpPr>
        <p:spPr/>
        <p:txBody>
          <a:bodyPr/>
          <a:lstStyle>
            <a:lvl1pPr>
              <a:defRPr/>
            </a:lvl1pPr>
          </a:lstStyle>
          <a:p>
            <a:pPr>
              <a:defRPr/>
            </a:pPr>
            <a:fld id="{98C6E529-1F5F-4FF1-BA0E-F96DEA47FE9E}" type="slidenum">
              <a:rPr lang="en-US"/>
              <a:pPr>
                <a:defRPr/>
              </a:pPr>
              <a:t>‹#›</a:t>
            </a:fld>
            <a:endParaRPr lang="en-US" dirty="0"/>
          </a:p>
        </p:txBody>
      </p:sp>
    </p:spTree>
    <p:extLst>
      <p:ext uri="{BB962C8B-B14F-4D97-AF65-F5344CB8AC3E}">
        <p14:creationId xmlns:p14="http://schemas.microsoft.com/office/powerpoint/2010/main" val="25288248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Line 22"/>
          <p:cNvSpPr>
            <a:spLocks noChangeShapeType="1"/>
          </p:cNvSpPr>
          <p:nvPr userDrawn="1"/>
        </p:nvSpPr>
        <p:spPr bwMode="auto">
          <a:xfrm>
            <a:off x="228600" y="6191250"/>
            <a:ext cx="8458200" cy="0"/>
          </a:xfrm>
          <a:prstGeom prst="line">
            <a:avLst/>
          </a:prstGeom>
          <a:noFill/>
          <a:ln w="1905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defRPr/>
            </a:pPr>
            <a:endParaRPr lang="en-US" dirty="0">
              <a:solidFill>
                <a:srgbClr val="FFFFFF"/>
              </a:solidFill>
            </a:endParaRPr>
          </a:p>
        </p:txBody>
      </p:sp>
      <p:sp>
        <p:nvSpPr>
          <p:cNvPr id="3" name="Footer Placeholder 1"/>
          <p:cNvSpPr>
            <a:spLocks noGrp="1"/>
          </p:cNvSpPr>
          <p:nvPr>
            <p:ph type="ftr" sz="quarter" idx="10"/>
          </p:nvPr>
        </p:nvSpPr>
        <p:spPr/>
        <p:txBody>
          <a:bodyPr/>
          <a:lstStyle>
            <a:lvl1pPr>
              <a:defRPr/>
            </a:lvl1pPr>
          </a:lstStyle>
          <a:p>
            <a:pPr>
              <a:defRPr/>
            </a:pPr>
            <a:r>
              <a:rPr lang="en-US" dirty="0"/>
              <a:t>NASDDDS</a:t>
            </a:r>
            <a:br>
              <a:rPr lang="en-US" dirty="0"/>
            </a:br>
            <a:r>
              <a:rPr lang="en-US" sz="1300" b="0" dirty="0"/>
              <a:t>National Association of State Directors of Developmental Disabilities Services</a:t>
            </a:r>
          </a:p>
        </p:txBody>
      </p:sp>
      <p:sp>
        <p:nvSpPr>
          <p:cNvPr id="4" name="Slide Number Placeholder 2"/>
          <p:cNvSpPr>
            <a:spLocks noGrp="1"/>
          </p:cNvSpPr>
          <p:nvPr>
            <p:ph type="sldNum" sz="quarter" idx="11"/>
          </p:nvPr>
        </p:nvSpPr>
        <p:spPr/>
        <p:txBody>
          <a:bodyPr/>
          <a:lstStyle>
            <a:lvl1pPr>
              <a:defRPr/>
            </a:lvl1pPr>
          </a:lstStyle>
          <a:p>
            <a:pPr>
              <a:defRPr/>
            </a:pPr>
            <a:fld id="{D08B31E3-5C30-4C5B-BADC-DD71007C330C}" type="slidenum">
              <a:rPr lang="en-US"/>
              <a:pPr>
                <a:defRPr/>
              </a:pPr>
              <a:t>‹#›</a:t>
            </a:fld>
            <a:endParaRPr lang="en-US" dirty="0"/>
          </a:p>
        </p:txBody>
      </p:sp>
    </p:spTree>
    <p:extLst>
      <p:ext uri="{BB962C8B-B14F-4D97-AF65-F5344CB8AC3E}">
        <p14:creationId xmlns:p14="http://schemas.microsoft.com/office/powerpoint/2010/main" val="719685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48F46D-221C-4D3E-8FE7-B4E1DBF9419C}" type="datetimeFigureOut">
              <a:rPr lang="en-US" smtClean="0"/>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CA9459-DE8B-4449-A541-0DE3BA1A3D4A}" type="slidenum">
              <a:rPr lang="en-US" smtClean="0"/>
              <a:t>‹#›</a:t>
            </a:fld>
            <a:endParaRPr lang="en-US"/>
          </a:p>
        </p:txBody>
      </p:sp>
    </p:spTree>
    <p:extLst>
      <p:ext uri="{BB962C8B-B14F-4D97-AF65-F5344CB8AC3E}">
        <p14:creationId xmlns:p14="http://schemas.microsoft.com/office/powerpoint/2010/main" val="23362287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Line 22"/>
          <p:cNvSpPr>
            <a:spLocks noChangeShapeType="1"/>
          </p:cNvSpPr>
          <p:nvPr userDrawn="1"/>
        </p:nvSpPr>
        <p:spPr bwMode="auto">
          <a:xfrm>
            <a:off x="228600" y="6191250"/>
            <a:ext cx="8458200" cy="0"/>
          </a:xfrm>
          <a:prstGeom prst="line">
            <a:avLst/>
          </a:prstGeom>
          <a:noFill/>
          <a:ln w="1905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defRPr/>
            </a:pPr>
            <a:endParaRPr lang="en-US" dirty="0">
              <a:solidFill>
                <a:srgbClr val="FFFFFF"/>
              </a:solidFill>
            </a:endParaRP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4"/>
          <p:cNvSpPr>
            <a:spLocks noGrp="1"/>
          </p:cNvSpPr>
          <p:nvPr>
            <p:ph type="ftr" sz="quarter" idx="10"/>
          </p:nvPr>
        </p:nvSpPr>
        <p:spPr/>
        <p:txBody>
          <a:bodyPr/>
          <a:lstStyle>
            <a:lvl1pPr>
              <a:defRPr/>
            </a:lvl1pPr>
          </a:lstStyle>
          <a:p>
            <a:pPr>
              <a:defRPr/>
            </a:pPr>
            <a:r>
              <a:rPr lang="en-US" dirty="0"/>
              <a:t>NASDDDS</a:t>
            </a:r>
            <a:br>
              <a:rPr lang="en-US" dirty="0"/>
            </a:br>
            <a:r>
              <a:rPr lang="en-US" sz="1300" b="0" dirty="0"/>
              <a:t>National Association of State Directors of Developmental Disabilities Services</a:t>
            </a:r>
          </a:p>
        </p:txBody>
      </p:sp>
      <p:sp>
        <p:nvSpPr>
          <p:cNvPr id="7" name="Slide Number Placeholder 5"/>
          <p:cNvSpPr>
            <a:spLocks noGrp="1"/>
          </p:cNvSpPr>
          <p:nvPr>
            <p:ph type="sldNum" sz="quarter" idx="11"/>
          </p:nvPr>
        </p:nvSpPr>
        <p:spPr/>
        <p:txBody>
          <a:bodyPr/>
          <a:lstStyle>
            <a:lvl1pPr>
              <a:defRPr/>
            </a:lvl1pPr>
          </a:lstStyle>
          <a:p>
            <a:pPr>
              <a:defRPr/>
            </a:pPr>
            <a:fld id="{4D77A90D-3BB9-4A47-A76F-C5BB564A6CF9}" type="slidenum">
              <a:rPr lang="en-US"/>
              <a:pPr>
                <a:defRPr/>
              </a:pPr>
              <a:t>‹#›</a:t>
            </a:fld>
            <a:endParaRPr lang="en-US" dirty="0"/>
          </a:p>
        </p:txBody>
      </p:sp>
    </p:spTree>
    <p:extLst>
      <p:ext uri="{BB962C8B-B14F-4D97-AF65-F5344CB8AC3E}">
        <p14:creationId xmlns:p14="http://schemas.microsoft.com/office/powerpoint/2010/main" val="7048074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Line 22"/>
          <p:cNvSpPr>
            <a:spLocks noChangeShapeType="1"/>
          </p:cNvSpPr>
          <p:nvPr userDrawn="1"/>
        </p:nvSpPr>
        <p:spPr bwMode="auto">
          <a:xfrm>
            <a:off x="228600" y="6191250"/>
            <a:ext cx="8458200" cy="0"/>
          </a:xfrm>
          <a:prstGeom prst="line">
            <a:avLst/>
          </a:prstGeom>
          <a:noFill/>
          <a:ln w="1905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defRPr/>
            </a:pPr>
            <a:endParaRPr lang="en-US" dirty="0">
              <a:solidFill>
                <a:srgbClr val="FFFFFF"/>
              </a:solidFill>
            </a:endParaRP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4"/>
          <p:cNvSpPr>
            <a:spLocks noGrp="1"/>
          </p:cNvSpPr>
          <p:nvPr>
            <p:ph type="ftr" sz="quarter" idx="10"/>
          </p:nvPr>
        </p:nvSpPr>
        <p:spPr/>
        <p:txBody>
          <a:bodyPr/>
          <a:lstStyle>
            <a:lvl1pPr>
              <a:defRPr/>
            </a:lvl1pPr>
          </a:lstStyle>
          <a:p>
            <a:pPr>
              <a:defRPr/>
            </a:pPr>
            <a:r>
              <a:rPr lang="en-US" dirty="0"/>
              <a:t>NASDDDS</a:t>
            </a:r>
            <a:br>
              <a:rPr lang="en-US" dirty="0"/>
            </a:br>
            <a:r>
              <a:rPr lang="en-US" sz="1300" b="0" dirty="0"/>
              <a:t>National Association of State Directors of Developmental Disabilities Services</a:t>
            </a:r>
          </a:p>
        </p:txBody>
      </p:sp>
      <p:sp>
        <p:nvSpPr>
          <p:cNvPr id="7" name="Slide Number Placeholder 5"/>
          <p:cNvSpPr>
            <a:spLocks noGrp="1"/>
          </p:cNvSpPr>
          <p:nvPr>
            <p:ph type="sldNum" sz="quarter" idx="11"/>
          </p:nvPr>
        </p:nvSpPr>
        <p:spPr/>
        <p:txBody>
          <a:bodyPr/>
          <a:lstStyle>
            <a:lvl1pPr>
              <a:defRPr/>
            </a:lvl1pPr>
          </a:lstStyle>
          <a:p>
            <a:pPr>
              <a:defRPr/>
            </a:pPr>
            <a:fld id="{AE7A67D3-A191-4BF6-AD6B-FC631379B9F9}" type="slidenum">
              <a:rPr lang="en-US"/>
              <a:pPr>
                <a:defRPr/>
              </a:pPr>
              <a:t>‹#›</a:t>
            </a:fld>
            <a:endParaRPr lang="en-US" dirty="0"/>
          </a:p>
        </p:txBody>
      </p:sp>
    </p:spTree>
    <p:extLst>
      <p:ext uri="{BB962C8B-B14F-4D97-AF65-F5344CB8AC3E}">
        <p14:creationId xmlns:p14="http://schemas.microsoft.com/office/powerpoint/2010/main" val="12510605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4" name="Line 22"/>
          <p:cNvSpPr>
            <a:spLocks noChangeShapeType="1"/>
          </p:cNvSpPr>
          <p:nvPr userDrawn="1"/>
        </p:nvSpPr>
        <p:spPr bwMode="auto">
          <a:xfrm>
            <a:off x="228600" y="6191250"/>
            <a:ext cx="8458200" cy="0"/>
          </a:xfrm>
          <a:prstGeom prst="line">
            <a:avLst/>
          </a:prstGeom>
          <a:noFill/>
          <a:ln w="1905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defRPr/>
            </a:pPr>
            <a:endParaRPr lang="en-US" dirty="0">
              <a:solidFill>
                <a:srgbClr val="FFFFFF"/>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3"/>
          <p:cNvSpPr>
            <a:spLocks noGrp="1"/>
          </p:cNvSpPr>
          <p:nvPr>
            <p:ph type="ftr" sz="quarter" idx="10"/>
          </p:nvPr>
        </p:nvSpPr>
        <p:spPr/>
        <p:txBody>
          <a:bodyPr/>
          <a:lstStyle>
            <a:lvl1pPr>
              <a:defRPr/>
            </a:lvl1pPr>
          </a:lstStyle>
          <a:p>
            <a:pPr>
              <a:defRPr/>
            </a:pPr>
            <a:r>
              <a:rPr lang="en-US" dirty="0"/>
              <a:t>NASDDDS</a:t>
            </a:r>
            <a:br>
              <a:rPr lang="en-US" dirty="0"/>
            </a:br>
            <a:r>
              <a:rPr lang="en-US" sz="1300" b="0" dirty="0"/>
              <a:t>National Association of State Directors of Developmental Disabilities Services</a:t>
            </a:r>
          </a:p>
        </p:txBody>
      </p:sp>
      <p:sp>
        <p:nvSpPr>
          <p:cNvPr id="6" name="Slide Number Placeholder 4"/>
          <p:cNvSpPr>
            <a:spLocks noGrp="1"/>
          </p:cNvSpPr>
          <p:nvPr>
            <p:ph type="sldNum" sz="quarter" idx="11"/>
          </p:nvPr>
        </p:nvSpPr>
        <p:spPr/>
        <p:txBody>
          <a:bodyPr/>
          <a:lstStyle>
            <a:lvl1pPr>
              <a:defRPr/>
            </a:lvl1pPr>
          </a:lstStyle>
          <a:p>
            <a:pPr>
              <a:defRPr/>
            </a:pPr>
            <a:fld id="{0FB10602-95A7-4698-B056-0B6425FFDDFE}" type="slidenum">
              <a:rPr lang="en-US"/>
              <a:pPr>
                <a:defRPr/>
              </a:pPr>
              <a:t>‹#›</a:t>
            </a:fld>
            <a:endParaRPr lang="en-US" dirty="0"/>
          </a:p>
        </p:txBody>
      </p:sp>
    </p:spTree>
    <p:extLst>
      <p:ext uri="{BB962C8B-B14F-4D97-AF65-F5344CB8AC3E}">
        <p14:creationId xmlns:p14="http://schemas.microsoft.com/office/powerpoint/2010/main" val="37960290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Line 22"/>
          <p:cNvSpPr>
            <a:spLocks noChangeShapeType="1"/>
          </p:cNvSpPr>
          <p:nvPr userDrawn="1"/>
        </p:nvSpPr>
        <p:spPr bwMode="auto">
          <a:xfrm>
            <a:off x="228600" y="6191250"/>
            <a:ext cx="8458200" cy="0"/>
          </a:xfrm>
          <a:prstGeom prst="line">
            <a:avLst/>
          </a:prstGeom>
          <a:noFill/>
          <a:ln w="1905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defRPr/>
            </a:pPr>
            <a:endParaRPr lang="en-US" dirty="0">
              <a:solidFill>
                <a:srgbClr val="FFFFFF"/>
              </a:solidFill>
            </a:endParaRPr>
          </a:p>
        </p:txBody>
      </p:sp>
      <p:sp>
        <p:nvSpPr>
          <p:cNvPr id="2" name="Vertical Title 1"/>
          <p:cNvSpPr>
            <a:spLocks noGrp="1"/>
          </p:cNvSpPr>
          <p:nvPr>
            <p:ph type="title" orient="vert"/>
          </p:nvPr>
        </p:nvSpPr>
        <p:spPr>
          <a:xfrm>
            <a:off x="6572250" y="457200"/>
            <a:ext cx="211455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457200"/>
            <a:ext cx="619125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3"/>
          <p:cNvSpPr>
            <a:spLocks noGrp="1"/>
          </p:cNvSpPr>
          <p:nvPr>
            <p:ph type="ftr" sz="quarter" idx="10"/>
          </p:nvPr>
        </p:nvSpPr>
        <p:spPr/>
        <p:txBody>
          <a:bodyPr/>
          <a:lstStyle>
            <a:lvl1pPr>
              <a:defRPr/>
            </a:lvl1pPr>
          </a:lstStyle>
          <a:p>
            <a:pPr>
              <a:defRPr/>
            </a:pPr>
            <a:r>
              <a:rPr lang="en-US" dirty="0"/>
              <a:t>NASDDDS</a:t>
            </a:r>
            <a:br>
              <a:rPr lang="en-US" dirty="0"/>
            </a:br>
            <a:r>
              <a:rPr lang="en-US" sz="1300" b="0" dirty="0"/>
              <a:t>National Association of State Directors of Developmental Disabilities Services</a:t>
            </a:r>
          </a:p>
        </p:txBody>
      </p:sp>
      <p:sp>
        <p:nvSpPr>
          <p:cNvPr id="6" name="Slide Number Placeholder 4"/>
          <p:cNvSpPr>
            <a:spLocks noGrp="1"/>
          </p:cNvSpPr>
          <p:nvPr>
            <p:ph type="sldNum" sz="quarter" idx="11"/>
          </p:nvPr>
        </p:nvSpPr>
        <p:spPr/>
        <p:txBody>
          <a:bodyPr/>
          <a:lstStyle>
            <a:lvl1pPr>
              <a:defRPr/>
            </a:lvl1pPr>
          </a:lstStyle>
          <a:p>
            <a:pPr>
              <a:defRPr/>
            </a:pPr>
            <a:fld id="{FE0415AB-19F3-4A6C-A90B-7B0B1AE61DBC}" type="slidenum">
              <a:rPr lang="en-US"/>
              <a:pPr>
                <a:defRPr/>
              </a:pPr>
              <a:t>‹#›</a:t>
            </a:fld>
            <a:endParaRPr lang="en-US" dirty="0"/>
          </a:p>
        </p:txBody>
      </p:sp>
    </p:spTree>
    <p:extLst>
      <p:ext uri="{BB962C8B-B14F-4D97-AF65-F5344CB8AC3E}">
        <p14:creationId xmlns:p14="http://schemas.microsoft.com/office/powerpoint/2010/main" val="405350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xfrm>
            <a:off x="457200" y="18288"/>
            <a:ext cx="2895600" cy="329184"/>
          </a:xfrm>
          <a:prstGeom prst="rect">
            <a:avLst/>
          </a:prstGeom>
          <a:ln/>
        </p:spPr>
        <p:txBody>
          <a:bodyPr/>
          <a:lstStyle>
            <a:lvl1pPr>
              <a:defRPr/>
            </a:lvl1pPr>
          </a:lstStyle>
          <a:p>
            <a:pPr eaLnBrk="0" fontAlgn="base" hangingPunct="0">
              <a:spcBef>
                <a:spcPct val="0"/>
              </a:spcBef>
              <a:spcAft>
                <a:spcPct val="0"/>
              </a:spcAft>
              <a:defRPr/>
            </a:pPr>
            <a:fld id="{623BCDEE-D343-4E0E-B2B2-AC0BCF17771A}" type="datetime4">
              <a:rPr lang="en-US">
                <a:solidFill>
                  <a:srgbClr val="FFFFFF"/>
                </a:solidFill>
                <a:latin typeface="Arial" charset="0"/>
              </a:rPr>
              <a:pPr eaLnBrk="0" fontAlgn="base" hangingPunct="0">
                <a:spcBef>
                  <a:spcPct val="0"/>
                </a:spcBef>
                <a:spcAft>
                  <a:spcPct val="0"/>
                </a:spcAft>
                <a:defRPr/>
              </a:pPr>
              <a:t>November 15, 2012</a:t>
            </a:fld>
            <a:endParaRPr lang="en-US" altLang="en-US" dirty="0">
              <a:solidFill>
                <a:srgbClr val="FFFFFF"/>
              </a:solidFill>
              <a:latin typeface="Arial" charset="0"/>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8" name="Rectangle 6"/>
          <p:cNvSpPr>
            <a:spLocks noGrp="1" noChangeArrowheads="1"/>
          </p:cNvSpPr>
          <p:nvPr>
            <p:ph type="sldNum" sz="quarter" idx="12"/>
          </p:nvPr>
        </p:nvSpPr>
        <p:spPr>
          <a:ln/>
        </p:spPr>
        <p:txBody>
          <a:bodyPr/>
          <a:lstStyle>
            <a:lvl1pPr>
              <a:defRPr/>
            </a:lvl1pPr>
          </a:lstStyle>
          <a:p>
            <a:pPr>
              <a:defRPr/>
            </a:pPr>
            <a:fld id="{3D00DED7-0717-48AB-9A9D-D041DE97F22C}" type="slidenum">
              <a:rPr lang="en-US" altLang="en-US"/>
              <a:pPr>
                <a:defRPr/>
              </a:pPr>
              <a:t>‹#›</a:t>
            </a:fld>
            <a:endParaRPr lang="en-US" altLang="en-US" dirty="0"/>
          </a:p>
        </p:txBody>
      </p:sp>
    </p:spTree>
    <p:extLst>
      <p:ext uri="{BB962C8B-B14F-4D97-AF65-F5344CB8AC3E}">
        <p14:creationId xmlns:p14="http://schemas.microsoft.com/office/powerpoint/2010/main" val="1591562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48F46D-221C-4D3E-8FE7-B4E1DBF9419C}" type="datetimeFigureOut">
              <a:rPr lang="en-US" smtClean="0"/>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CA9459-DE8B-4449-A541-0DE3BA1A3D4A}" type="slidenum">
              <a:rPr lang="en-US" smtClean="0"/>
              <a:t>‹#›</a:t>
            </a:fld>
            <a:endParaRPr lang="en-US"/>
          </a:p>
        </p:txBody>
      </p:sp>
    </p:spTree>
    <p:extLst>
      <p:ext uri="{BB962C8B-B14F-4D97-AF65-F5344CB8AC3E}">
        <p14:creationId xmlns:p14="http://schemas.microsoft.com/office/powerpoint/2010/main" val="2752956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48F46D-221C-4D3E-8FE7-B4E1DBF9419C}" type="datetimeFigureOut">
              <a:rPr lang="en-US" smtClean="0"/>
              <a:t>11/15/2012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CA9459-DE8B-4449-A541-0DE3BA1A3D4A}" type="slidenum">
              <a:rPr lang="en-US" smtClean="0"/>
              <a:t>‹#›</a:t>
            </a:fld>
            <a:endParaRPr lang="en-US"/>
          </a:p>
        </p:txBody>
      </p:sp>
    </p:spTree>
    <p:extLst>
      <p:ext uri="{BB962C8B-B14F-4D97-AF65-F5344CB8AC3E}">
        <p14:creationId xmlns:p14="http://schemas.microsoft.com/office/powerpoint/2010/main" val="2381150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48F46D-221C-4D3E-8FE7-B4E1DBF9419C}" type="datetimeFigureOut">
              <a:rPr lang="en-US" smtClean="0"/>
              <a:t>11/15/2012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CA9459-DE8B-4449-A541-0DE3BA1A3D4A}" type="slidenum">
              <a:rPr lang="en-US" smtClean="0"/>
              <a:t>‹#›</a:t>
            </a:fld>
            <a:endParaRPr lang="en-US"/>
          </a:p>
        </p:txBody>
      </p:sp>
    </p:spTree>
    <p:extLst>
      <p:ext uri="{BB962C8B-B14F-4D97-AF65-F5344CB8AC3E}">
        <p14:creationId xmlns:p14="http://schemas.microsoft.com/office/powerpoint/2010/main" val="2886924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48F46D-221C-4D3E-8FE7-B4E1DBF9419C}" type="datetimeFigureOut">
              <a:rPr lang="en-US" smtClean="0"/>
              <a:t>11/15/2012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CA9459-DE8B-4449-A541-0DE3BA1A3D4A}" type="slidenum">
              <a:rPr lang="en-US" smtClean="0"/>
              <a:t>‹#›</a:t>
            </a:fld>
            <a:endParaRPr lang="en-US"/>
          </a:p>
        </p:txBody>
      </p:sp>
    </p:spTree>
    <p:extLst>
      <p:ext uri="{BB962C8B-B14F-4D97-AF65-F5344CB8AC3E}">
        <p14:creationId xmlns:p14="http://schemas.microsoft.com/office/powerpoint/2010/main" val="2618959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48F46D-221C-4D3E-8FE7-B4E1DBF9419C}" type="datetimeFigureOut">
              <a:rPr lang="en-US" smtClean="0"/>
              <a:t>11/15/2012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CA9459-DE8B-4449-A541-0DE3BA1A3D4A}" type="slidenum">
              <a:rPr lang="en-US" smtClean="0"/>
              <a:t>‹#›</a:t>
            </a:fld>
            <a:endParaRPr lang="en-US"/>
          </a:p>
        </p:txBody>
      </p:sp>
    </p:spTree>
    <p:extLst>
      <p:ext uri="{BB962C8B-B14F-4D97-AF65-F5344CB8AC3E}">
        <p14:creationId xmlns:p14="http://schemas.microsoft.com/office/powerpoint/2010/main" val="501767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48F46D-221C-4D3E-8FE7-B4E1DBF9419C}" type="datetimeFigureOut">
              <a:rPr lang="en-US" smtClean="0"/>
              <a:t>11/15/2012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CA9459-DE8B-4449-A541-0DE3BA1A3D4A}" type="slidenum">
              <a:rPr lang="en-US" smtClean="0"/>
              <a:t>‹#›</a:t>
            </a:fld>
            <a:endParaRPr lang="en-US"/>
          </a:p>
        </p:txBody>
      </p:sp>
    </p:spTree>
    <p:extLst>
      <p:ext uri="{BB962C8B-B14F-4D97-AF65-F5344CB8AC3E}">
        <p14:creationId xmlns:p14="http://schemas.microsoft.com/office/powerpoint/2010/main" val="4107581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48F46D-221C-4D3E-8FE7-B4E1DBF9419C}" type="datetimeFigureOut">
              <a:rPr lang="en-US" smtClean="0"/>
              <a:t>11/15/2012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CA9459-DE8B-4449-A541-0DE3BA1A3D4A}" type="slidenum">
              <a:rPr lang="en-US" smtClean="0"/>
              <a:t>‹#›</a:t>
            </a:fld>
            <a:endParaRPr lang="en-US"/>
          </a:p>
        </p:txBody>
      </p:sp>
    </p:spTree>
    <p:extLst>
      <p:ext uri="{BB962C8B-B14F-4D97-AF65-F5344CB8AC3E}">
        <p14:creationId xmlns:p14="http://schemas.microsoft.com/office/powerpoint/2010/main" val="632879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48F46D-221C-4D3E-8FE7-B4E1DBF9419C}" type="datetimeFigureOut">
              <a:rPr lang="en-US" smtClean="0"/>
              <a:t>11/15/2012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CA9459-DE8B-4449-A541-0DE3BA1A3D4A}" type="slidenum">
              <a:rPr lang="en-US" smtClean="0"/>
              <a:t>‹#›</a:t>
            </a:fld>
            <a:endParaRPr lang="en-US"/>
          </a:p>
        </p:txBody>
      </p:sp>
    </p:spTree>
    <p:extLst>
      <p:ext uri="{BB962C8B-B14F-4D97-AF65-F5344CB8AC3E}">
        <p14:creationId xmlns:p14="http://schemas.microsoft.com/office/powerpoint/2010/main" val="2802937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457200"/>
            <a:ext cx="84582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28600" y="1981200"/>
            <a:ext cx="8458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8" name="Line 6"/>
          <p:cNvSpPr>
            <a:spLocks noChangeShapeType="1"/>
          </p:cNvSpPr>
          <p:nvPr/>
        </p:nvSpPr>
        <p:spPr bwMode="auto">
          <a:xfrm>
            <a:off x="266700" y="6172200"/>
            <a:ext cx="8610600" cy="0"/>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dirty="0">
              <a:solidFill>
                <a:srgbClr val="FFFFFF"/>
              </a:solidFill>
              <a:latin typeface="Arial" charset="0"/>
            </a:endParaRPr>
          </a:p>
        </p:txBody>
      </p:sp>
      <p:sp>
        <p:nvSpPr>
          <p:cNvPr id="6167" name="Rectangle 23"/>
          <p:cNvSpPr>
            <a:spLocks noGrp="1" noChangeArrowheads="1"/>
          </p:cNvSpPr>
          <p:nvPr>
            <p:ph type="ftr" sz="quarter" idx="3"/>
          </p:nvPr>
        </p:nvSpPr>
        <p:spPr bwMode="auto">
          <a:xfrm>
            <a:off x="150813" y="6184900"/>
            <a:ext cx="6173787" cy="52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700" b="1">
                <a:solidFill>
                  <a:srgbClr val="003366"/>
                </a:solidFill>
                <a:latin typeface="Bodoni MT" pitchFamily="18" charset="0"/>
              </a:defRPr>
            </a:lvl1pPr>
          </a:lstStyle>
          <a:p>
            <a:pPr fontAlgn="base">
              <a:spcBef>
                <a:spcPct val="0"/>
              </a:spcBef>
              <a:spcAft>
                <a:spcPct val="0"/>
              </a:spcAft>
              <a:defRPr/>
            </a:pPr>
            <a:r>
              <a:rPr lang="en-US" dirty="0"/>
              <a:t>NASDDDS</a:t>
            </a:r>
            <a:br>
              <a:rPr lang="en-US" dirty="0"/>
            </a:br>
            <a:r>
              <a:rPr lang="en-US" sz="1300" b="0" dirty="0"/>
              <a:t>National Association of State Directors of Developmental Disabilities Services</a:t>
            </a:r>
          </a:p>
        </p:txBody>
      </p:sp>
      <p:sp>
        <p:nvSpPr>
          <p:cNvPr id="6169" name="Rectangle 25"/>
          <p:cNvSpPr>
            <a:spLocks noGrp="1" noChangeArrowheads="1"/>
          </p:cNvSpPr>
          <p:nvPr>
            <p:ph type="sldNum" sz="quarter" idx="4"/>
          </p:nvPr>
        </p:nvSpPr>
        <p:spPr bwMode="auto">
          <a:xfrm>
            <a:off x="6629400" y="6248400"/>
            <a:ext cx="2133600"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300" baseline="0">
                <a:solidFill>
                  <a:srgbClr val="003366"/>
                </a:solidFill>
                <a:latin typeface="Trebuchet MS" pitchFamily="34" charset="0"/>
              </a:defRPr>
            </a:lvl1pPr>
          </a:lstStyle>
          <a:p>
            <a:pPr fontAlgn="base">
              <a:spcBef>
                <a:spcPct val="0"/>
              </a:spcBef>
              <a:spcAft>
                <a:spcPct val="0"/>
              </a:spcAft>
              <a:defRPr/>
            </a:pPr>
            <a:fld id="{09BD4FE9-972C-4F4D-83C5-8FB829096F24}" type="slidenum">
              <a:rPr lang="en-US"/>
              <a:pPr fontAlgn="base">
                <a:spcBef>
                  <a:spcPct val="0"/>
                </a:spcBef>
                <a:spcAft>
                  <a:spcPct val="0"/>
                </a:spcAft>
                <a:defRPr/>
              </a:pPr>
              <a:t>‹#›</a:t>
            </a:fld>
            <a:endParaRPr lang="en-US" dirty="0"/>
          </a:p>
        </p:txBody>
      </p:sp>
      <p:sp>
        <p:nvSpPr>
          <p:cNvPr id="8" name="Line 22"/>
          <p:cNvSpPr>
            <a:spLocks noChangeShapeType="1"/>
          </p:cNvSpPr>
          <p:nvPr userDrawn="1"/>
        </p:nvSpPr>
        <p:spPr bwMode="auto">
          <a:xfrm>
            <a:off x="228600" y="6191250"/>
            <a:ext cx="8458200" cy="0"/>
          </a:xfrm>
          <a:prstGeom prst="line">
            <a:avLst/>
          </a:prstGeom>
          <a:noFill/>
          <a:ln w="1905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defRPr/>
            </a:pPr>
            <a:endParaRPr lang="en-US" dirty="0">
              <a:solidFill>
                <a:srgbClr val="FFFFFF"/>
              </a:solidFill>
            </a:endParaRPr>
          </a:p>
        </p:txBody>
      </p:sp>
    </p:spTree>
    <p:extLst>
      <p:ext uri="{BB962C8B-B14F-4D97-AF65-F5344CB8AC3E}">
        <p14:creationId xmlns:p14="http://schemas.microsoft.com/office/powerpoint/2010/main" val="1555477930"/>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rtl="0" eaLnBrk="0" fontAlgn="base" hangingPunct="0">
        <a:spcBef>
          <a:spcPct val="0"/>
        </a:spcBef>
        <a:spcAft>
          <a:spcPct val="0"/>
        </a:spcAft>
        <a:defRPr sz="3900">
          <a:solidFill>
            <a:schemeClr val="bg1"/>
          </a:solidFill>
          <a:latin typeface="Trebuchet MS" pitchFamily="34" charset="0"/>
          <a:ea typeface="+mj-ea"/>
          <a:cs typeface="+mj-cs"/>
        </a:defRPr>
      </a:lvl1pPr>
      <a:lvl2pPr algn="l" rtl="0" eaLnBrk="0" fontAlgn="base" hangingPunct="0">
        <a:spcBef>
          <a:spcPct val="0"/>
        </a:spcBef>
        <a:spcAft>
          <a:spcPct val="0"/>
        </a:spcAft>
        <a:defRPr sz="3900">
          <a:solidFill>
            <a:schemeClr val="bg1"/>
          </a:solidFill>
          <a:latin typeface="Trebuchet MS" pitchFamily="34" charset="0"/>
        </a:defRPr>
      </a:lvl2pPr>
      <a:lvl3pPr algn="l" rtl="0" eaLnBrk="0" fontAlgn="base" hangingPunct="0">
        <a:spcBef>
          <a:spcPct val="0"/>
        </a:spcBef>
        <a:spcAft>
          <a:spcPct val="0"/>
        </a:spcAft>
        <a:defRPr sz="3900">
          <a:solidFill>
            <a:schemeClr val="bg1"/>
          </a:solidFill>
          <a:latin typeface="Trebuchet MS" pitchFamily="34" charset="0"/>
        </a:defRPr>
      </a:lvl3pPr>
      <a:lvl4pPr algn="l" rtl="0" eaLnBrk="0" fontAlgn="base" hangingPunct="0">
        <a:spcBef>
          <a:spcPct val="0"/>
        </a:spcBef>
        <a:spcAft>
          <a:spcPct val="0"/>
        </a:spcAft>
        <a:defRPr sz="3900">
          <a:solidFill>
            <a:schemeClr val="bg1"/>
          </a:solidFill>
          <a:latin typeface="Trebuchet MS" pitchFamily="34" charset="0"/>
        </a:defRPr>
      </a:lvl4pPr>
      <a:lvl5pPr algn="l" rtl="0" eaLnBrk="0" fontAlgn="base" hangingPunct="0">
        <a:spcBef>
          <a:spcPct val="0"/>
        </a:spcBef>
        <a:spcAft>
          <a:spcPct val="0"/>
        </a:spcAft>
        <a:defRPr sz="3900">
          <a:solidFill>
            <a:schemeClr val="bg1"/>
          </a:solidFill>
          <a:latin typeface="Trebuchet MS" pitchFamily="34" charset="0"/>
        </a:defRPr>
      </a:lvl5pPr>
      <a:lvl6pPr marL="457200" algn="l" rtl="0" fontAlgn="base">
        <a:spcBef>
          <a:spcPct val="0"/>
        </a:spcBef>
        <a:spcAft>
          <a:spcPct val="0"/>
        </a:spcAft>
        <a:defRPr sz="3900">
          <a:solidFill>
            <a:schemeClr val="tx2"/>
          </a:solidFill>
          <a:latin typeface="Arial" charset="0"/>
        </a:defRPr>
      </a:lvl6pPr>
      <a:lvl7pPr marL="914400" algn="l" rtl="0" fontAlgn="base">
        <a:spcBef>
          <a:spcPct val="0"/>
        </a:spcBef>
        <a:spcAft>
          <a:spcPct val="0"/>
        </a:spcAft>
        <a:defRPr sz="3900">
          <a:solidFill>
            <a:schemeClr val="tx2"/>
          </a:solidFill>
          <a:latin typeface="Arial" charset="0"/>
        </a:defRPr>
      </a:lvl7pPr>
      <a:lvl8pPr marL="1371600" algn="l" rtl="0" fontAlgn="base">
        <a:spcBef>
          <a:spcPct val="0"/>
        </a:spcBef>
        <a:spcAft>
          <a:spcPct val="0"/>
        </a:spcAft>
        <a:defRPr sz="3900">
          <a:solidFill>
            <a:schemeClr val="tx2"/>
          </a:solidFill>
          <a:latin typeface="Arial" charset="0"/>
        </a:defRPr>
      </a:lvl8pPr>
      <a:lvl9pPr marL="1828800" algn="l" rtl="0" fontAlgn="base">
        <a:spcBef>
          <a:spcPct val="0"/>
        </a:spcBef>
        <a:spcAft>
          <a:spcPct val="0"/>
        </a:spcAft>
        <a:defRPr sz="3900">
          <a:solidFill>
            <a:schemeClr val="tx2"/>
          </a:solidFill>
          <a:latin typeface="Arial" charset="0"/>
        </a:defRPr>
      </a:lvl9pPr>
    </p:titleStyle>
    <p:bodyStyle>
      <a:lvl1pPr marL="342900" indent="-342900" algn="l" rtl="0" eaLnBrk="0" fontAlgn="base" hangingPunct="0">
        <a:spcBef>
          <a:spcPct val="20000"/>
        </a:spcBef>
        <a:spcAft>
          <a:spcPct val="0"/>
        </a:spcAft>
        <a:buClr>
          <a:srgbClr val="003366"/>
        </a:buClr>
        <a:buSzPct val="85000"/>
        <a:buFont typeface="Wingdings" pitchFamily="2" charset="2"/>
        <a:buChar char="§"/>
        <a:defRPr sz="2800">
          <a:solidFill>
            <a:schemeClr val="bg1"/>
          </a:solidFill>
          <a:latin typeface="Trebuchet MS" pitchFamily="34" charset="0"/>
          <a:ea typeface="+mn-ea"/>
          <a:cs typeface="+mn-cs"/>
        </a:defRPr>
      </a:lvl1pPr>
      <a:lvl2pPr marL="742950" indent="-285750" algn="l" rtl="0" eaLnBrk="0" fontAlgn="base" hangingPunct="0">
        <a:spcBef>
          <a:spcPct val="20000"/>
        </a:spcBef>
        <a:spcAft>
          <a:spcPct val="0"/>
        </a:spcAft>
        <a:buClr>
          <a:srgbClr val="003366"/>
        </a:buClr>
        <a:buSzPct val="70000"/>
        <a:buFont typeface="Wingdings" pitchFamily="2" charset="2"/>
        <a:buChar char="o"/>
        <a:defRPr sz="2500">
          <a:solidFill>
            <a:schemeClr val="bg1"/>
          </a:solidFill>
          <a:latin typeface="Trebuchet MS" pitchFamily="34" charset="0"/>
        </a:defRPr>
      </a:lvl2pPr>
      <a:lvl3pPr marL="1143000" indent="-228600" algn="l" rtl="0" eaLnBrk="0" fontAlgn="base" hangingPunct="0">
        <a:spcBef>
          <a:spcPct val="20000"/>
        </a:spcBef>
        <a:spcAft>
          <a:spcPct val="0"/>
        </a:spcAft>
        <a:buClr>
          <a:srgbClr val="003366"/>
        </a:buClr>
        <a:buSzPct val="70000"/>
        <a:buFont typeface="Wingdings" pitchFamily="2" charset="2"/>
        <a:buChar char="§"/>
        <a:defRPr sz="2200">
          <a:solidFill>
            <a:schemeClr val="bg1"/>
          </a:solidFill>
          <a:latin typeface="Trebuchet MS" pitchFamily="34" charset="0"/>
        </a:defRPr>
      </a:lvl3pPr>
      <a:lvl4pPr marL="1600200" indent="-228600" algn="l" rtl="0" eaLnBrk="0" fontAlgn="base" hangingPunct="0">
        <a:spcBef>
          <a:spcPct val="20000"/>
        </a:spcBef>
        <a:spcAft>
          <a:spcPct val="0"/>
        </a:spcAft>
        <a:buClr>
          <a:srgbClr val="003366"/>
        </a:buClr>
        <a:buSzPct val="70000"/>
        <a:buFont typeface="Wingdings" pitchFamily="2" charset="2"/>
        <a:buChar char="o"/>
        <a:defRPr sz="2000">
          <a:solidFill>
            <a:schemeClr val="bg1"/>
          </a:solidFill>
          <a:latin typeface="Trebuchet MS" pitchFamily="34" charset="0"/>
        </a:defRPr>
      </a:lvl4pPr>
      <a:lvl5pPr marL="2057400" indent="-228600" algn="l" rtl="0" eaLnBrk="0" fontAlgn="base" hangingPunct="0">
        <a:spcBef>
          <a:spcPct val="20000"/>
        </a:spcBef>
        <a:spcAft>
          <a:spcPct val="0"/>
        </a:spcAft>
        <a:buClr>
          <a:schemeClr val="accent1"/>
        </a:buClr>
        <a:buSzPct val="70000"/>
        <a:buFont typeface="Wingdings" pitchFamily="2" charset="2"/>
        <a:buChar char="o"/>
        <a:defRPr sz="2000">
          <a:solidFill>
            <a:schemeClr val="tx2"/>
          </a:solidFill>
          <a:latin typeface="+mn-lt"/>
        </a:defRPr>
      </a:lvl5pPr>
      <a:lvl6pPr marL="25146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6pPr>
      <a:lvl7pPr marL="29718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7pPr>
      <a:lvl8pPr marL="34290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8pPr>
      <a:lvl9pPr marL="38862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527175"/>
          </a:xfrm>
        </p:spPr>
        <p:txBody>
          <a:bodyPr>
            <a:normAutofit fontScale="90000"/>
          </a:bodyPr>
          <a:lstStyle/>
          <a:p>
            <a:r>
              <a:rPr lang="en-US" dirty="0" smtClean="0"/>
              <a:t>Washington Update: What Does the Election mean for Entitlement Reform?</a:t>
            </a:r>
            <a:endParaRPr lang="en-US" dirty="0"/>
          </a:p>
        </p:txBody>
      </p:sp>
      <p:sp>
        <p:nvSpPr>
          <p:cNvPr id="3" name="Subtitle 2"/>
          <p:cNvSpPr>
            <a:spLocks noGrp="1"/>
          </p:cNvSpPr>
          <p:nvPr>
            <p:ph type="subTitle" idx="1"/>
          </p:nvPr>
        </p:nvSpPr>
        <p:spPr/>
        <p:txBody>
          <a:bodyPr>
            <a:normAutofit fontScale="77500" lnSpcReduction="20000"/>
          </a:bodyPr>
          <a:lstStyle/>
          <a:p>
            <a:r>
              <a:rPr lang="en-US" sz="2100" dirty="0" smtClean="0"/>
              <a:t>NASDDDS and NASMHPD</a:t>
            </a:r>
          </a:p>
          <a:p>
            <a:r>
              <a:rPr lang="en-US" sz="2100" b="1" dirty="0"/>
              <a:t>Legal Divisions Joint Meeting 2012</a:t>
            </a:r>
            <a:endParaRPr lang="en-US" sz="2100" dirty="0"/>
          </a:p>
          <a:p>
            <a:r>
              <a:rPr lang="en-US" sz="2100" b="1" dirty="0"/>
              <a:t>November 13-14, 2012</a:t>
            </a:r>
            <a:endParaRPr lang="en-US" sz="2100" dirty="0"/>
          </a:p>
          <a:p>
            <a:endParaRPr lang="en-US" sz="1600" dirty="0"/>
          </a:p>
          <a:p>
            <a:endParaRPr lang="en-US" sz="1600" dirty="0" smtClean="0"/>
          </a:p>
          <a:p>
            <a:r>
              <a:rPr lang="en-US" sz="1600" dirty="0" smtClean="0"/>
              <a:t>Dan Berland</a:t>
            </a:r>
          </a:p>
          <a:p>
            <a:r>
              <a:rPr lang="en-US" sz="1600" dirty="0" smtClean="0"/>
              <a:t>Director of Federal Policy</a:t>
            </a:r>
          </a:p>
          <a:p>
            <a:r>
              <a:rPr lang="en-US" sz="1600" dirty="0" smtClean="0"/>
              <a:t>NASDDDS</a:t>
            </a:r>
            <a:endParaRPr lang="en-US" sz="1600" dirty="0"/>
          </a:p>
        </p:txBody>
      </p:sp>
    </p:spTree>
    <p:extLst>
      <p:ext uri="{BB962C8B-B14F-4D97-AF65-F5344CB8AC3E}">
        <p14:creationId xmlns:p14="http://schemas.microsoft.com/office/powerpoint/2010/main" val="2502015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Post-Election: Obama</a:t>
            </a:r>
            <a:endParaRPr lang="en-US" dirty="0"/>
          </a:p>
        </p:txBody>
      </p:sp>
      <p:sp>
        <p:nvSpPr>
          <p:cNvPr id="3" name="Content Placeholder 2"/>
          <p:cNvSpPr>
            <a:spLocks noGrp="1"/>
          </p:cNvSpPr>
          <p:nvPr>
            <p:ph idx="1"/>
          </p:nvPr>
        </p:nvSpPr>
        <p:spPr/>
        <p:txBody>
          <a:bodyPr/>
          <a:lstStyle/>
          <a:p>
            <a:endParaRPr lang="en-US" dirty="0" smtClean="0"/>
          </a:p>
          <a:p>
            <a:r>
              <a:rPr lang="en-US" sz="2000" dirty="0" smtClean="0"/>
              <a:t>Friday—Obama: </a:t>
            </a:r>
            <a:r>
              <a:rPr lang="en-US" sz="2000" dirty="0"/>
              <a:t>“I just want to point out this was a central question during the </a:t>
            </a:r>
            <a:r>
              <a:rPr lang="en-US" sz="2000" dirty="0" smtClean="0"/>
              <a:t>election…And </a:t>
            </a:r>
            <a:r>
              <a:rPr lang="en-US" sz="2000" dirty="0"/>
              <a:t>on Tuesday night, we found out that the majority of Americans agree with my approach</a:t>
            </a:r>
            <a:r>
              <a:rPr lang="en-US" sz="2000" dirty="0" smtClean="0"/>
              <a:t>.” Says he’s willing </a:t>
            </a:r>
            <a:r>
              <a:rPr lang="en-US" sz="2000" dirty="0"/>
              <a:t>to make some concessions as long as the final fiscal bargain was properly balanced between new tax revenue and spending cuts</a:t>
            </a:r>
            <a:r>
              <a:rPr lang="en-US" sz="2000" dirty="0" smtClean="0"/>
              <a:t>.</a:t>
            </a:r>
          </a:p>
          <a:p>
            <a:r>
              <a:rPr lang="en-US" sz="2000" dirty="0" smtClean="0"/>
              <a:t>NYT—”House </a:t>
            </a:r>
            <a:r>
              <a:rPr lang="en-US" sz="2000" dirty="0"/>
              <a:t>Republican leadership aides found some positive signals in Mr. Obama’s combative tone. They noted that he never specified he wants tax rates to rise, only that he wants additional revenues generated by taxes on the rich. That would give both sides the latitude to devise a restructured tax code that eliminates or limits tax deductions and credits for the </a:t>
            </a:r>
            <a:r>
              <a:rPr lang="en-US" sz="2000" dirty="0" smtClean="0"/>
              <a:t>rich.”</a:t>
            </a:r>
            <a:endParaRPr lang="en-US" sz="2000" dirty="0"/>
          </a:p>
        </p:txBody>
      </p:sp>
      <p:sp>
        <p:nvSpPr>
          <p:cNvPr id="4" name="Footer Placeholder 3"/>
          <p:cNvSpPr>
            <a:spLocks noGrp="1"/>
          </p:cNvSpPr>
          <p:nvPr>
            <p:ph type="ftr" sz="quarter" idx="10"/>
          </p:nvPr>
        </p:nvSpPr>
        <p:spPr/>
        <p:txBody>
          <a:bodyPr/>
          <a:lstStyle/>
          <a:p>
            <a:pPr>
              <a:defRPr/>
            </a:pPr>
            <a:r>
              <a:rPr lang="en-US" smtClean="0"/>
              <a:t>NASDDDS</a:t>
            </a:r>
            <a:br>
              <a:rPr lang="en-US" smtClean="0"/>
            </a:br>
            <a:r>
              <a:rPr lang="en-US" sz="1300" b="0" smtClean="0"/>
              <a:t>National Association of State Directors of Developmental Disabilities Services</a:t>
            </a:r>
            <a:endParaRPr lang="en-US" sz="1300" b="0" dirty="0"/>
          </a:p>
        </p:txBody>
      </p:sp>
      <p:sp>
        <p:nvSpPr>
          <p:cNvPr id="5" name="Slide Number Placeholder 4"/>
          <p:cNvSpPr>
            <a:spLocks noGrp="1"/>
          </p:cNvSpPr>
          <p:nvPr>
            <p:ph type="sldNum" sz="quarter" idx="11"/>
          </p:nvPr>
        </p:nvSpPr>
        <p:spPr/>
        <p:txBody>
          <a:bodyPr/>
          <a:lstStyle/>
          <a:p>
            <a:pPr>
              <a:defRPr/>
            </a:pPr>
            <a:fld id="{C757F83C-7F16-4EBD-A3CF-A01259436CEE}" type="slidenum">
              <a:rPr lang="en-US" smtClean="0"/>
              <a:pPr>
                <a:defRPr/>
              </a:pPr>
              <a:t>10</a:t>
            </a:fld>
            <a:endParaRPr lang="en-US" dirty="0"/>
          </a:p>
        </p:txBody>
      </p:sp>
    </p:spTree>
    <p:extLst>
      <p:ext uri="{BB962C8B-B14F-4D97-AF65-F5344CB8AC3E}">
        <p14:creationId xmlns:p14="http://schemas.microsoft.com/office/powerpoint/2010/main" val="265630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Does Entitlement Reform Equal Opportunity?</a:t>
            </a:r>
            <a:endParaRPr lang="en-US" dirty="0"/>
          </a:p>
        </p:txBody>
      </p:sp>
      <p:sp>
        <p:nvSpPr>
          <p:cNvPr id="3" name="Content Placeholder 2"/>
          <p:cNvSpPr>
            <a:spLocks noGrp="1"/>
          </p:cNvSpPr>
          <p:nvPr>
            <p:ph idx="1"/>
          </p:nvPr>
        </p:nvSpPr>
        <p:spPr/>
        <p:txBody>
          <a:bodyPr/>
          <a:lstStyle/>
          <a:p>
            <a:r>
              <a:rPr lang="en-US" dirty="0" smtClean="0"/>
              <a:t>Democrats will want cuts to do the least harm</a:t>
            </a:r>
          </a:p>
          <a:p>
            <a:r>
              <a:rPr lang="en-US" dirty="0" smtClean="0"/>
              <a:t>Many Republicans who support block grants may wish to protect vulnerable populations</a:t>
            </a:r>
          </a:p>
          <a:p>
            <a:r>
              <a:rPr lang="en-US" dirty="0" smtClean="0"/>
              <a:t>Discussions about removing LTSS from Medicaid</a:t>
            </a:r>
          </a:p>
          <a:p>
            <a:r>
              <a:rPr lang="en-US" dirty="0" smtClean="0"/>
              <a:t>Medicare Part E for Seniors</a:t>
            </a:r>
          </a:p>
          <a:p>
            <a:r>
              <a:rPr lang="en-US" dirty="0" smtClean="0"/>
              <a:t>Title 22 of the SSA for People with Disabilities</a:t>
            </a:r>
            <a:endParaRPr lang="en-US" dirty="0"/>
          </a:p>
        </p:txBody>
      </p:sp>
      <p:sp>
        <p:nvSpPr>
          <p:cNvPr id="4" name="Footer Placeholder 3"/>
          <p:cNvSpPr>
            <a:spLocks noGrp="1"/>
          </p:cNvSpPr>
          <p:nvPr>
            <p:ph type="ftr" sz="quarter" idx="10"/>
          </p:nvPr>
        </p:nvSpPr>
        <p:spPr/>
        <p:txBody>
          <a:bodyPr/>
          <a:lstStyle/>
          <a:p>
            <a:pPr>
              <a:defRPr/>
            </a:pPr>
            <a:r>
              <a:rPr lang="en-US" smtClean="0"/>
              <a:t>NASDDDS</a:t>
            </a:r>
            <a:br>
              <a:rPr lang="en-US" smtClean="0"/>
            </a:br>
            <a:r>
              <a:rPr lang="en-US" sz="1300" b="0" smtClean="0"/>
              <a:t>National Association of State Directors of Developmental Disabilities Services</a:t>
            </a:r>
            <a:endParaRPr lang="en-US" sz="1300" b="0" dirty="0"/>
          </a:p>
        </p:txBody>
      </p:sp>
      <p:sp>
        <p:nvSpPr>
          <p:cNvPr id="5" name="Slide Number Placeholder 4"/>
          <p:cNvSpPr>
            <a:spLocks noGrp="1"/>
          </p:cNvSpPr>
          <p:nvPr>
            <p:ph type="sldNum" sz="quarter" idx="11"/>
          </p:nvPr>
        </p:nvSpPr>
        <p:spPr/>
        <p:txBody>
          <a:bodyPr/>
          <a:lstStyle/>
          <a:p>
            <a:pPr>
              <a:defRPr/>
            </a:pPr>
            <a:fld id="{C757F83C-7F16-4EBD-A3CF-A01259436CEE}" type="slidenum">
              <a:rPr lang="en-US" smtClean="0"/>
              <a:pPr>
                <a:defRPr/>
              </a:pPr>
              <a:t>11</a:t>
            </a:fld>
            <a:endParaRPr lang="en-US" dirty="0"/>
          </a:p>
        </p:txBody>
      </p:sp>
    </p:spTree>
    <p:extLst>
      <p:ext uri="{BB962C8B-B14F-4D97-AF65-F5344CB8AC3E}">
        <p14:creationId xmlns:p14="http://schemas.microsoft.com/office/powerpoint/2010/main" val="1931031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Medicare Part E</a:t>
            </a:r>
            <a:endParaRPr lang="en-US" dirty="0"/>
          </a:p>
        </p:txBody>
      </p:sp>
      <p:sp>
        <p:nvSpPr>
          <p:cNvPr id="3" name="Content Placeholder 2"/>
          <p:cNvSpPr>
            <a:spLocks noGrp="1"/>
          </p:cNvSpPr>
          <p:nvPr>
            <p:ph idx="1"/>
          </p:nvPr>
        </p:nvSpPr>
        <p:spPr/>
        <p:txBody>
          <a:bodyPr/>
          <a:lstStyle/>
          <a:p>
            <a:r>
              <a:rPr lang="en-US" dirty="0" smtClean="0"/>
              <a:t>Mandatory</a:t>
            </a:r>
          </a:p>
          <a:p>
            <a:r>
              <a:rPr lang="en-US" dirty="0" smtClean="0"/>
              <a:t>Paid for by actuarially determined premiums starting at age 65</a:t>
            </a:r>
          </a:p>
          <a:p>
            <a:r>
              <a:rPr lang="en-US" dirty="0" smtClean="0"/>
              <a:t>No more dual eligibles</a:t>
            </a:r>
            <a:endParaRPr lang="en-US" dirty="0"/>
          </a:p>
        </p:txBody>
      </p:sp>
      <p:sp>
        <p:nvSpPr>
          <p:cNvPr id="4" name="Footer Placeholder 3"/>
          <p:cNvSpPr>
            <a:spLocks noGrp="1"/>
          </p:cNvSpPr>
          <p:nvPr>
            <p:ph type="ftr" sz="quarter" idx="10"/>
          </p:nvPr>
        </p:nvSpPr>
        <p:spPr/>
        <p:txBody>
          <a:bodyPr/>
          <a:lstStyle/>
          <a:p>
            <a:pPr>
              <a:defRPr/>
            </a:pPr>
            <a:r>
              <a:rPr lang="en-US" smtClean="0"/>
              <a:t>NASDDDS</a:t>
            </a:r>
            <a:br>
              <a:rPr lang="en-US" smtClean="0"/>
            </a:br>
            <a:r>
              <a:rPr lang="en-US" sz="1300" b="0" smtClean="0"/>
              <a:t>National Association of State Directors of Developmental Disabilities Services</a:t>
            </a:r>
            <a:endParaRPr lang="en-US" sz="1300" b="0" dirty="0"/>
          </a:p>
        </p:txBody>
      </p:sp>
      <p:sp>
        <p:nvSpPr>
          <p:cNvPr id="5" name="Slide Number Placeholder 4"/>
          <p:cNvSpPr>
            <a:spLocks noGrp="1"/>
          </p:cNvSpPr>
          <p:nvPr>
            <p:ph type="sldNum" sz="quarter" idx="11"/>
          </p:nvPr>
        </p:nvSpPr>
        <p:spPr/>
        <p:txBody>
          <a:bodyPr/>
          <a:lstStyle/>
          <a:p>
            <a:pPr>
              <a:defRPr/>
            </a:pPr>
            <a:fld id="{C757F83C-7F16-4EBD-A3CF-A01259436CEE}" type="slidenum">
              <a:rPr lang="en-US" smtClean="0"/>
              <a:pPr>
                <a:defRPr/>
              </a:pPr>
              <a:t>12</a:t>
            </a:fld>
            <a:endParaRPr lang="en-US" dirty="0"/>
          </a:p>
        </p:txBody>
      </p:sp>
    </p:spTree>
    <p:extLst>
      <p:ext uri="{BB962C8B-B14F-4D97-AF65-F5344CB8AC3E}">
        <p14:creationId xmlns:p14="http://schemas.microsoft.com/office/powerpoint/2010/main" val="4163488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Title 22</a:t>
            </a:r>
            <a:endParaRPr lang="en-US" dirty="0"/>
          </a:p>
        </p:txBody>
      </p:sp>
      <p:sp>
        <p:nvSpPr>
          <p:cNvPr id="3" name="Content Placeholder 2"/>
          <p:cNvSpPr>
            <a:spLocks noGrp="1"/>
          </p:cNvSpPr>
          <p:nvPr>
            <p:ph idx="1"/>
          </p:nvPr>
        </p:nvSpPr>
        <p:spPr/>
        <p:txBody>
          <a:bodyPr/>
          <a:lstStyle/>
          <a:p>
            <a:r>
              <a:rPr lang="en-US" dirty="0" smtClean="0"/>
              <a:t>Details are undetermined</a:t>
            </a:r>
          </a:p>
          <a:p>
            <a:r>
              <a:rPr lang="en-US" dirty="0" smtClean="0"/>
              <a:t>Maintain federal/state partnership</a:t>
            </a:r>
          </a:p>
          <a:p>
            <a:r>
              <a:rPr lang="en-US" dirty="0" smtClean="0"/>
              <a:t>Cross disability</a:t>
            </a:r>
          </a:p>
          <a:p>
            <a:r>
              <a:rPr lang="en-US" dirty="0" smtClean="0"/>
              <a:t>Not means-tested?</a:t>
            </a:r>
          </a:p>
          <a:p>
            <a:r>
              <a:rPr lang="en-US" dirty="0" smtClean="0"/>
              <a:t>Purpose beyond care?</a:t>
            </a:r>
          </a:p>
          <a:p>
            <a:r>
              <a:rPr lang="en-US" dirty="0" smtClean="0"/>
              <a:t>Entitlement to community</a:t>
            </a:r>
          </a:p>
          <a:p>
            <a:r>
              <a:rPr lang="en-US" dirty="0" smtClean="0"/>
              <a:t>Blend in other programs beyond Medicaid?</a:t>
            </a:r>
          </a:p>
          <a:p>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NASDDDS</a:t>
            </a:r>
            <a:br>
              <a:rPr lang="en-US" smtClean="0"/>
            </a:br>
            <a:r>
              <a:rPr lang="en-US" sz="1300" b="0" smtClean="0"/>
              <a:t>National Association of State Directors of Developmental Disabilities Services</a:t>
            </a:r>
            <a:endParaRPr lang="en-US" sz="1300" b="0" dirty="0"/>
          </a:p>
        </p:txBody>
      </p:sp>
      <p:sp>
        <p:nvSpPr>
          <p:cNvPr id="5" name="Slide Number Placeholder 4"/>
          <p:cNvSpPr>
            <a:spLocks noGrp="1"/>
          </p:cNvSpPr>
          <p:nvPr>
            <p:ph type="sldNum" sz="quarter" idx="11"/>
          </p:nvPr>
        </p:nvSpPr>
        <p:spPr/>
        <p:txBody>
          <a:bodyPr/>
          <a:lstStyle/>
          <a:p>
            <a:pPr>
              <a:defRPr/>
            </a:pPr>
            <a:fld id="{C757F83C-7F16-4EBD-A3CF-A01259436CEE}" type="slidenum">
              <a:rPr lang="en-US" smtClean="0"/>
              <a:pPr>
                <a:defRPr/>
              </a:pPr>
              <a:t>13</a:t>
            </a:fld>
            <a:endParaRPr lang="en-US" dirty="0"/>
          </a:p>
        </p:txBody>
      </p:sp>
    </p:spTree>
    <p:extLst>
      <p:ext uri="{BB962C8B-B14F-4D97-AF65-F5344CB8AC3E}">
        <p14:creationId xmlns:p14="http://schemas.microsoft.com/office/powerpoint/2010/main" val="2408111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Contact Me</a:t>
            </a:r>
            <a:endParaRPr lang="en-US" dirty="0"/>
          </a:p>
        </p:txBody>
      </p:sp>
      <p:sp>
        <p:nvSpPr>
          <p:cNvPr id="3" name="Content Placeholder 2"/>
          <p:cNvSpPr>
            <a:spLocks noGrp="1"/>
          </p:cNvSpPr>
          <p:nvPr>
            <p:ph idx="1"/>
          </p:nvPr>
        </p:nvSpPr>
        <p:spPr>
          <a:xfrm>
            <a:off x="228600" y="1752600"/>
            <a:ext cx="8458200" cy="4343400"/>
          </a:xfrm>
        </p:spPr>
        <p:txBody>
          <a:bodyPr/>
          <a:lstStyle/>
          <a:p>
            <a:pPr marL="0" indent="0" algn="ctr">
              <a:buNone/>
            </a:pPr>
            <a:endParaRPr lang="en-US" sz="1800" dirty="0" smtClean="0"/>
          </a:p>
          <a:p>
            <a:pPr marL="0" indent="0" algn="ctr">
              <a:buNone/>
            </a:pPr>
            <a:endParaRPr lang="en-US" sz="1800" dirty="0" smtClean="0"/>
          </a:p>
          <a:p>
            <a:pPr marL="0" indent="0" algn="ctr">
              <a:buNone/>
            </a:pPr>
            <a:endParaRPr lang="en-US" sz="1800" dirty="0"/>
          </a:p>
          <a:p>
            <a:pPr marL="0" indent="0" algn="ctr">
              <a:buNone/>
            </a:pPr>
            <a:r>
              <a:rPr lang="en-US" sz="1800" dirty="0" smtClean="0"/>
              <a:t>Daniel </a:t>
            </a:r>
            <a:r>
              <a:rPr lang="en-US" sz="1800" dirty="0"/>
              <a:t>M. </a:t>
            </a:r>
            <a:r>
              <a:rPr lang="en-US" sz="1800" dirty="0" smtClean="0"/>
              <a:t>Berland</a:t>
            </a:r>
            <a:endParaRPr lang="en-US" sz="1800" dirty="0"/>
          </a:p>
          <a:p>
            <a:pPr marL="0" indent="0" algn="ctr">
              <a:buNone/>
            </a:pPr>
            <a:r>
              <a:rPr lang="en-US" sz="1800" dirty="0"/>
              <a:t>Director of Federal Policy </a:t>
            </a:r>
          </a:p>
          <a:p>
            <a:pPr marL="0" indent="0" algn="ctr">
              <a:buNone/>
            </a:pPr>
            <a:r>
              <a:rPr lang="en-US" sz="1800" dirty="0"/>
              <a:t>NASDDDS</a:t>
            </a:r>
          </a:p>
          <a:p>
            <a:pPr marL="0" indent="0" algn="ctr">
              <a:buNone/>
            </a:pPr>
            <a:r>
              <a:rPr lang="en-US" sz="1800" dirty="0" smtClean="0"/>
              <a:t>Tel </a:t>
            </a:r>
            <a:r>
              <a:rPr lang="en-US" sz="1800" dirty="0"/>
              <a:t>(Mon., Wed., Fri</a:t>
            </a:r>
            <a:r>
              <a:rPr lang="en-US" sz="1800" dirty="0" smtClean="0"/>
              <a:t>.): </a:t>
            </a:r>
            <a:r>
              <a:rPr lang="en-US" sz="1800" dirty="0"/>
              <a:t>703-683-4202</a:t>
            </a:r>
          </a:p>
          <a:p>
            <a:pPr marL="0" indent="0" algn="ctr">
              <a:buNone/>
            </a:pPr>
            <a:r>
              <a:rPr lang="en-US" sz="1800" dirty="0"/>
              <a:t>Tel (Tues., Thurs.): 410-730-6610</a:t>
            </a:r>
          </a:p>
          <a:p>
            <a:pPr marL="0" indent="0" algn="ctr">
              <a:buNone/>
            </a:pPr>
            <a:r>
              <a:rPr lang="en-US" sz="1800" dirty="0" smtClean="0"/>
              <a:t>E-mail</a:t>
            </a:r>
            <a:r>
              <a:rPr lang="en-US" sz="1800" dirty="0"/>
              <a:t>: dberland@nasddds.org</a:t>
            </a:r>
          </a:p>
          <a:p>
            <a:endParaRPr lang="en-US" dirty="0"/>
          </a:p>
        </p:txBody>
      </p:sp>
      <p:sp>
        <p:nvSpPr>
          <p:cNvPr id="4" name="Footer Placeholder 3"/>
          <p:cNvSpPr>
            <a:spLocks noGrp="1"/>
          </p:cNvSpPr>
          <p:nvPr>
            <p:ph type="ftr" sz="quarter" idx="10"/>
          </p:nvPr>
        </p:nvSpPr>
        <p:spPr/>
        <p:txBody>
          <a:bodyPr/>
          <a:lstStyle/>
          <a:p>
            <a:pPr>
              <a:defRPr/>
            </a:pPr>
            <a:r>
              <a:rPr lang="en-US" smtClean="0"/>
              <a:t>NASDDDS</a:t>
            </a:r>
            <a:br>
              <a:rPr lang="en-US" smtClean="0"/>
            </a:br>
            <a:r>
              <a:rPr lang="en-US" sz="1300" b="0" smtClean="0"/>
              <a:t>National Association of State Directors of Developmental Disabilities Services</a:t>
            </a:r>
            <a:endParaRPr lang="en-US" sz="1300" b="0" dirty="0"/>
          </a:p>
        </p:txBody>
      </p:sp>
      <p:sp>
        <p:nvSpPr>
          <p:cNvPr id="5" name="Slide Number Placeholder 4"/>
          <p:cNvSpPr>
            <a:spLocks noGrp="1"/>
          </p:cNvSpPr>
          <p:nvPr>
            <p:ph type="sldNum" sz="quarter" idx="11"/>
          </p:nvPr>
        </p:nvSpPr>
        <p:spPr/>
        <p:txBody>
          <a:bodyPr/>
          <a:lstStyle/>
          <a:p>
            <a:pPr>
              <a:defRPr/>
            </a:pPr>
            <a:fld id="{C757F83C-7F16-4EBD-A3CF-A01259436CEE}" type="slidenum">
              <a:rPr lang="en-US" smtClean="0"/>
              <a:pPr>
                <a:defRPr/>
              </a:pPr>
              <a:t>14</a:t>
            </a:fld>
            <a:endParaRPr lang="en-US" dirty="0"/>
          </a:p>
        </p:txBody>
      </p:sp>
    </p:spTree>
    <p:extLst>
      <p:ext uri="{BB962C8B-B14F-4D97-AF65-F5344CB8AC3E}">
        <p14:creationId xmlns:p14="http://schemas.microsoft.com/office/powerpoint/2010/main" val="1387939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Box 5"/>
          <p:cNvSpPr txBox="1">
            <a:spLocks noChangeArrowheads="1"/>
          </p:cNvSpPr>
          <p:nvPr/>
        </p:nvSpPr>
        <p:spPr bwMode="auto">
          <a:xfrm>
            <a:off x="1143000" y="6324600"/>
            <a:ext cx="30591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r>
              <a:rPr lang="en-US" sz="1200" dirty="0">
                <a:solidFill>
                  <a:srgbClr val="000000"/>
                </a:solidFill>
                <a:latin typeface="Calibri" pitchFamily="34" charset="0"/>
              </a:rPr>
              <a:t>Source: CBPP projections based on CBO data.</a:t>
            </a:r>
          </a:p>
        </p:txBody>
      </p:sp>
      <p:pic>
        <p:nvPicPr>
          <p:cNvPr id="18436" name="Picture 8" descr="ProgSpendRevwInthist8001-20-10 with source line and title.jpg"/>
          <p:cNvPicPr>
            <a:picLocks/>
          </p:cNvPicPr>
          <p:nvPr/>
        </p:nvPicPr>
        <p:blipFill>
          <a:blip r:embed="rId2">
            <a:extLst>
              <a:ext uri="{28A0092B-C50C-407E-A947-70E740481C1C}">
                <a14:useLocalDpi xmlns:a14="http://schemas.microsoft.com/office/drawing/2010/main" val="0"/>
              </a:ext>
            </a:extLst>
          </a:blip>
          <a:srcRect t="10680" b="9412"/>
          <a:stretch>
            <a:fillRect/>
          </a:stretch>
        </p:blipFill>
        <p:spPr bwMode="auto">
          <a:xfrm>
            <a:off x="1447800" y="1752600"/>
            <a:ext cx="6310313"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Title 6"/>
          <p:cNvSpPr>
            <a:spLocks noGrp="1"/>
          </p:cNvSpPr>
          <p:nvPr>
            <p:ph type="title"/>
          </p:nvPr>
        </p:nvSpPr>
        <p:spPr bwMode="auto">
          <a:xfrm>
            <a:off x="30956" y="381000"/>
            <a:ext cx="91440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algn="ctr"/>
            <a:r>
              <a:rPr lang="en-US" sz="3100" b="1" dirty="0" smtClean="0">
                <a:latin typeface="Palatino Linotype" pitchFamily="18" charset="0"/>
                <a:ea typeface="ＭＳ Ｐゴシック" pitchFamily="34" charset="-128"/>
              </a:rPr>
              <a:t>Current Policies Are Not Fiscally Sustainable: Change is Coming</a:t>
            </a:r>
            <a:r>
              <a:rPr lang="en-US" b="1" dirty="0" smtClean="0">
                <a:latin typeface="Palatino Linotype" pitchFamily="18" charset="0"/>
                <a:ea typeface="ＭＳ Ｐゴシック" pitchFamily="34" charset="-128"/>
              </a:rPr>
              <a:t/>
            </a:r>
            <a:br>
              <a:rPr lang="en-US" b="1" dirty="0" smtClean="0">
                <a:latin typeface="Palatino Linotype" pitchFamily="18" charset="0"/>
                <a:ea typeface="ＭＳ Ｐゴシック" pitchFamily="34" charset="-128"/>
              </a:rPr>
            </a:br>
            <a:endParaRPr lang="en-US" b="1" dirty="0" smtClean="0">
              <a:latin typeface="Palatino Linotype" pitchFamily="18" charset="0"/>
              <a:ea typeface="ＭＳ Ｐゴシック" pitchFamily="34" charset="-128"/>
            </a:endParaRPr>
          </a:p>
        </p:txBody>
      </p:sp>
    </p:spTree>
    <p:extLst>
      <p:ext uri="{BB962C8B-B14F-4D97-AF65-F5344CB8AC3E}">
        <p14:creationId xmlns:p14="http://schemas.microsoft.com/office/powerpoint/2010/main" val="1564846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cbpp.org/images/cms/9-25-12bud-f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057400"/>
            <a:ext cx="4295775" cy="347662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dirty="0" smtClean="0">
                <a:latin typeface="Palatino Linotype" pitchFamily="18" charset="0"/>
              </a:rPr>
              <a:t>Actions to Decrease the Deficit Have Already Been Passed</a:t>
            </a:r>
            <a:endParaRPr lang="en-US" dirty="0">
              <a:latin typeface="Palatino Linotype" pitchFamily="18" charset="0"/>
            </a:endParaRPr>
          </a:p>
        </p:txBody>
      </p:sp>
      <p:sp>
        <p:nvSpPr>
          <p:cNvPr id="8" name="Content Placeholder 7"/>
          <p:cNvSpPr>
            <a:spLocks noGrp="1"/>
          </p:cNvSpPr>
          <p:nvPr>
            <p:ph sz="quarter" idx="4294967295"/>
          </p:nvPr>
        </p:nvSpPr>
        <p:spPr>
          <a:xfrm>
            <a:off x="5105400" y="1905000"/>
            <a:ext cx="3932237" cy="3951288"/>
          </a:xfrm>
        </p:spPr>
        <p:txBody>
          <a:bodyPr>
            <a:normAutofit lnSpcReduction="10000"/>
          </a:bodyPr>
          <a:lstStyle/>
          <a:p>
            <a:pPr marL="0" indent="0">
              <a:buNone/>
            </a:pPr>
            <a:r>
              <a:rPr lang="en-US" sz="1800" b="1" dirty="0" smtClean="0">
                <a:latin typeface="Palatino Linotype" pitchFamily="18" charset="0"/>
              </a:rPr>
              <a:t>Spring 2011</a:t>
            </a:r>
          </a:p>
          <a:p>
            <a:pPr marL="0" indent="0">
              <a:buNone/>
            </a:pPr>
            <a:r>
              <a:rPr lang="en-US" sz="1800" dirty="0" smtClean="0">
                <a:latin typeface="Palatino Linotype" pitchFamily="18" charset="0"/>
              </a:rPr>
              <a:t>$1.5 trillion reductions in discretionary programs cut funding for 2011 below 2010 inflation adjusted levels – reducing the base for future years.</a:t>
            </a:r>
          </a:p>
          <a:p>
            <a:pPr marL="0" indent="0">
              <a:buNone/>
            </a:pPr>
            <a:endParaRPr lang="en-US" sz="1800" dirty="0" smtClean="0">
              <a:latin typeface="Palatino Linotype" pitchFamily="18" charset="0"/>
            </a:endParaRPr>
          </a:p>
          <a:p>
            <a:pPr marL="0" indent="0">
              <a:buNone/>
            </a:pPr>
            <a:r>
              <a:rPr lang="en-US" sz="1800" b="1" dirty="0" smtClean="0">
                <a:latin typeface="Palatino Linotype" pitchFamily="18" charset="0"/>
              </a:rPr>
              <a:t>Aug. 2011</a:t>
            </a:r>
          </a:p>
          <a:p>
            <a:pPr marL="0" indent="0">
              <a:buNone/>
            </a:pPr>
            <a:r>
              <a:rPr lang="en-US" sz="1800" dirty="0" smtClean="0">
                <a:latin typeface="Palatino Linotype" pitchFamily="18" charset="0"/>
              </a:rPr>
              <a:t>Reduced future-year funding with the BCA caps on discretionary funding.</a:t>
            </a:r>
          </a:p>
          <a:p>
            <a:pPr marL="0" indent="0">
              <a:buNone/>
            </a:pPr>
            <a:endParaRPr lang="en-US" sz="1800" dirty="0">
              <a:latin typeface="Palatino Linotype" pitchFamily="18" charset="0"/>
            </a:endParaRPr>
          </a:p>
          <a:p>
            <a:pPr marL="0" indent="0">
              <a:buNone/>
            </a:pPr>
            <a:r>
              <a:rPr lang="en-US" sz="1800" dirty="0" smtClean="0">
                <a:latin typeface="Palatino Linotype" pitchFamily="18" charset="0"/>
              </a:rPr>
              <a:t>Figures do not include sequestration. </a:t>
            </a:r>
            <a:endParaRPr lang="en-US" sz="1800" dirty="0">
              <a:latin typeface="Palatino Linotype" pitchFamily="18" charset="0"/>
            </a:endParaRPr>
          </a:p>
        </p:txBody>
      </p:sp>
      <p:sp>
        <p:nvSpPr>
          <p:cNvPr id="5" name="Footer Placeholder 3"/>
          <p:cNvSpPr txBox="1">
            <a:spLocks/>
          </p:cNvSpPr>
          <p:nvPr/>
        </p:nvSpPr>
        <p:spPr>
          <a:xfrm>
            <a:off x="152400" y="6324600"/>
            <a:ext cx="8534400" cy="274320"/>
          </a:xfrm>
          <a:prstGeom prst="rect">
            <a:avLst/>
          </a:prstGeom>
          <a:noFill/>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solidFill>
                <a:latin typeface="Arial" charset="0"/>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r>
              <a:rPr lang="en-US" dirty="0" smtClean="0">
                <a:solidFill>
                  <a:srgbClr val="00264C"/>
                </a:solidFill>
                <a:latin typeface="Bodoni MT" pitchFamily="18" charset="0"/>
              </a:rPr>
              <a:t>NASDDDS</a:t>
            </a:r>
            <a:br>
              <a:rPr lang="en-US" dirty="0" smtClean="0">
                <a:solidFill>
                  <a:srgbClr val="00264C"/>
                </a:solidFill>
                <a:latin typeface="Bodoni MT" pitchFamily="18" charset="0"/>
              </a:rPr>
            </a:br>
            <a:r>
              <a:rPr lang="en-US" dirty="0" smtClean="0">
                <a:solidFill>
                  <a:srgbClr val="00264C"/>
                </a:solidFill>
                <a:latin typeface="Bodoni MT" pitchFamily="18" charset="0"/>
              </a:rPr>
              <a:t>National Association of State Directors of Developmental Disabilities Services</a:t>
            </a:r>
          </a:p>
        </p:txBody>
      </p:sp>
    </p:spTree>
    <p:extLst>
      <p:ext uri="{BB962C8B-B14F-4D97-AF65-F5344CB8AC3E}">
        <p14:creationId xmlns:p14="http://schemas.microsoft.com/office/powerpoint/2010/main" val="28466032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200"/>
            <a:ext cx="7024744" cy="1143000"/>
          </a:xfrm>
          <a:solidFill>
            <a:schemeClr val="tx1"/>
          </a:solidFill>
          <a:ln w="38100">
            <a:solidFill>
              <a:schemeClr val="tx1"/>
            </a:solidFill>
          </a:ln>
        </p:spPr>
        <p:txBody>
          <a:bodyPr>
            <a:normAutofit/>
          </a:bodyPr>
          <a:lstStyle/>
          <a:p>
            <a:pPr algn="ctr"/>
            <a:r>
              <a:rPr lang="en-US" sz="4400" b="1" dirty="0" smtClean="0">
                <a:latin typeface="Palatino Linotype" pitchFamily="18" charset="0"/>
              </a:rPr>
              <a:t>Ryan Plan</a:t>
            </a:r>
            <a:endParaRPr lang="en-US" sz="4400" b="1" dirty="0">
              <a:latin typeface="Palatino Linotype" pitchFamily="18" charset="0"/>
            </a:endParaRPr>
          </a:p>
        </p:txBody>
      </p:sp>
      <p:sp>
        <p:nvSpPr>
          <p:cNvPr id="3" name="Content Placeholder 2"/>
          <p:cNvSpPr>
            <a:spLocks noGrp="1"/>
          </p:cNvSpPr>
          <p:nvPr>
            <p:ph idx="1"/>
          </p:nvPr>
        </p:nvSpPr>
        <p:spPr>
          <a:xfrm>
            <a:off x="457200" y="1295400"/>
            <a:ext cx="8229600" cy="4648200"/>
          </a:xfrm>
          <a:ln w="28575">
            <a:noFill/>
          </a:ln>
        </p:spPr>
        <p:txBody>
          <a:bodyPr>
            <a:normAutofit/>
          </a:bodyPr>
          <a:lstStyle/>
          <a:p>
            <a:endParaRPr lang="en-US" sz="1600" dirty="0" smtClean="0">
              <a:latin typeface="Palatino Linotype" pitchFamily="18" charset="0"/>
            </a:endParaRPr>
          </a:p>
          <a:p>
            <a:r>
              <a:rPr lang="en-US" sz="1600" b="1" dirty="0" smtClean="0">
                <a:latin typeface="Palatino Linotype" pitchFamily="18" charset="0"/>
              </a:rPr>
              <a:t>Replaces </a:t>
            </a:r>
            <a:r>
              <a:rPr lang="en-US" sz="1600" b="1" dirty="0">
                <a:latin typeface="Palatino Linotype" pitchFamily="18" charset="0"/>
              </a:rPr>
              <a:t>Medicaid with a block grant </a:t>
            </a:r>
            <a:endParaRPr lang="en-US" sz="1600" b="1" dirty="0" smtClean="0">
              <a:latin typeface="Palatino Linotype" pitchFamily="18" charset="0"/>
            </a:endParaRPr>
          </a:p>
          <a:p>
            <a:endParaRPr lang="en-US" sz="1600" b="1" dirty="0" smtClean="0">
              <a:latin typeface="Palatino Linotype" pitchFamily="18" charset="0"/>
            </a:endParaRPr>
          </a:p>
          <a:p>
            <a:r>
              <a:rPr lang="en-US" sz="1600" b="1" dirty="0">
                <a:latin typeface="Palatino Linotype" pitchFamily="18" charset="0"/>
              </a:rPr>
              <a:t>G</a:t>
            </a:r>
            <a:r>
              <a:rPr lang="en-US" sz="1600" b="1" dirty="0" smtClean="0">
                <a:latin typeface="Palatino Linotype" pitchFamily="18" charset="0"/>
              </a:rPr>
              <a:t>rows </a:t>
            </a:r>
            <a:r>
              <a:rPr lang="en-US" sz="1600" b="1" dirty="0">
                <a:latin typeface="Palatino Linotype" pitchFamily="18" charset="0"/>
              </a:rPr>
              <a:t>each year with inflation and U.S. population </a:t>
            </a:r>
            <a:r>
              <a:rPr lang="en-US" sz="1600" b="1" dirty="0" smtClean="0">
                <a:latin typeface="Palatino Linotype" pitchFamily="18" charset="0"/>
              </a:rPr>
              <a:t>growth but at  more </a:t>
            </a:r>
            <a:r>
              <a:rPr lang="en-US" sz="1600" b="1" dirty="0">
                <a:latin typeface="Palatino Linotype" pitchFamily="18" charset="0"/>
              </a:rPr>
              <a:t>than 3.5 percentage points less than current projected annual growth </a:t>
            </a:r>
            <a:r>
              <a:rPr lang="en-US" sz="1600" dirty="0">
                <a:latin typeface="Palatino Linotype" pitchFamily="18" charset="0"/>
              </a:rPr>
              <a:t>in </a:t>
            </a:r>
            <a:r>
              <a:rPr lang="en-US" sz="1600" dirty="0" smtClean="0">
                <a:latin typeface="Palatino Linotype" pitchFamily="18" charset="0"/>
              </a:rPr>
              <a:t>Medicaid.</a:t>
            </a:r>
          </a:p>
          <a:p>
            <a:endParaRPr lang="en-US" sz="1600" dirty="0" smtClean="0">
              <a:latin typeface="Palatino Linotype" pitchFamily="18" charset="0"/>
            </a:endParaRPr>
          </a:p>
          <a:p>
            <a:r>
              <a:rPr lang="en-US" sz="1600" b="1" dirty="0" smtClean="0">
                <a:latin typeface="Palatino Linotype" pitchFamily="18" charset="0"/>
              </a:rPr>
              <a:t>States get expansive </a:t>
            </a:r>
            <a:r>
              <a:rPr lang="en-US" sz="1600" b="1" dirty="0">
                <a:latin typeface="Palatino Linotype" pitchFamily="18" charset="0"/>
              </a:rPr>
              <a:t>new flexibility </a:t>
            </a:r>
            <a:r>
              <a:rPr lang="en-US" sz="1600" dirty="0">
                <a:latin typeface="Palatino Linotype" pitchFamily="18" charset="0"/>
              </a:rPr>
              <a:t>in areas such as eligibility and benefits. States could cap enrollment, charge significant premiums, offer vouchers to purchase private </a:t>
            </a:r>
            <a:r>
              <a:rPr lang="en-US" sz="1600" dirty="0" smtClean="0">
                <a:latin typeface="Palatino Linotype" pitchFamily="18" charset="0"/>
              </a:rPr>
              <a:t>insurance, </a:t>
            </a:r>
            <a:r>
              <a:rPr lang="en-US" sz="1600" dirty="0">
                <a:latin typeface="Palatino Linotype" pitchFamily="18" charset="0"/>
              </a:rPr>
              <a:t>and </a:t>
            </a:r>
            <a:r>
              <a:rPr lang="en-US" sz="1600" dirty="0" smtClean="0">
                <a:latin typeface="Palatino Linotype" pitchFamily="18" charset="0"/>
              </a:rPr>
              <a:t>cut </a:t>
            </a:r>
            <a:r>
              <a:rPr lang="en-US" sz="1600" dirty="0">
                <a:latin typeface="Palatino Linotype" pitchFamily="18" charset="0"/>
              </a:rPr>
              <a:t>some </a:t>
            </a:r>
            <a:r>
              <a:rPr lang="en-US" sz="1600" dirty="0" smtClean="0">
                <a:latin typeface="Palatino Linotype" pitchFamily="18" charset="0"/>
              </a:rPr>
              <a:t>currently </a:t>
            </a:r>
          </a:p>
          <a:p>
            <a:pPr marL="0" indent="0">
              <a:buNone/>
            </a:pPr>
            <a:r>
              <a:rPr lang="en-US" sz="1600" dirty="0">
                <a:latin typeface="Palatino Linotype" pitchFamily="18" charset="0"/>
              </a:rPr>
              <a:t> </a:t>
            </a:r>
            <a:r>
              <a:rPr lang="en-US" sz="1600" dirty="0" smtClean="0">
                <a:latin typeface="Palatino Linotype" pitchFamily="18" charset="0"/>
              </a:rPr>
              <a:t>      required services</a:t>
            </a:r>
          </a:p>
          <a:p>
            <a:endParaRPr lang="en-US" sz="1600" dirty="0" smtClean="0">
              <a:latin typeface="Palatino Linotype" pitchFamily="18" charset="0"/>
            </a:endParaRPr>
          </a:p>
          <a:p>
            <a:r>
              <a:rPr lang="en-US" sz="1600" b="1" dirty="0" smtClean="0">
                <a:latin typeface="Palatino Linotype" pitchFamily="18" charset="0"/>
              </a:rPr>
              <a:t>CBO </a:t>
            </a:r>
            <a:r>
              <a:rPr lang="en-US" sz="1600" b="1" dirty="0">
                <a:latin typeface="Palatino Linotype" pitchFamily="18" charset="0"/>
              </a:rPr>
              <a:t>has estimated that by 2050, </a:t>
            </a:r>
            <a:r>
              <a:rPr lang="en-US" sz="1600" b="1" dirty="0" smtClean="0">
                <a:latin typeface="Palatino Linotype" pitchFamily="18" charset="0"/>
              </a:rPr>
              <a:t>combined</a:t>
            </a:r>
          </a:p>
          <a:p>
            <a:pPr marL="0" indent="0">
              <a:buNone/>
            </a:pPr>
            <a:r>
              <a:rPr lang="en-US" sz="1600" b="1" dirty="0" smtClean="0">
                <a:latin typeface="Palatino Linotype" pitchFamily="18" charset="0"/>
              </a:rPr>
              <a:t>       </a:t>
            </a:r>
            <a:r>
              <a:rPr lang="en-US" sz="1600" b="1" dirty="0">
                <a:latin typeface="Palatino Linotype" pitchFamily="18" charset="0"/>
              </a:rPr>
              <a:t>federal funding </a:t>
            </a:r>
            <a:r>
              <a:rPr lang="en-US" sz="1600" dirty="0">
                <a:latin typeface="Palatino Linotype" pitchFamily="18" charset="0"/>
              </a:rPr>
              <a:t>for Medicaid, </a:t>
            </a:r>
            <a:r>
              <a:rPr lang="en-US" sz="1600" dirty="0" smtClean="0">
                <a:latin typeface="Palatino Linotype" pitchFamily="18" charset="0"/>
              </a:rPr>
              <a:t>CHIP, </a:t>
            </a:r>
            <a:r>
              <a:rPr lang="en-US" sz="1600" dirty="0">
                <a:latin typeface="Palatino Linotype" pitchFamily="18" charset="0"/>
              </a:rPr>
              <a:t>and </a:t>
            </a:r>
            <a:endParaRPr lang="en-US" sz="1600" dirty="0" smtClean="0">
              <a:latin typeface="Palatino Linotype" pitchFamily="18" charset="0"/>
            </a:endParaRPr>
          </a:p>
          <a:p>
            <a:pPr marL="0" indent="0">
              <a:buNone/>
            </a:pPr>
            <a:r>
              <a:rPr lang="en-US" sz="1600" dirty="0">
                <a:latin typeface="Palatino Linotype" pitchFamily="18" charset="0"/>
              </a:rPr>
              <a:t> </a:t>
            </a:r>
            <a:r>
              <a:rPr lang="en-US" sz="1600" dirty="0" smtClean="0">
                <a:latin typeface="Palatino Linotype" pitchFamily="18" charset="0"/>
              </a:rPr>
              <a:t>      federal </a:t>
            </a:r>
            <a:r>
              <a:rPr lang="en-US" sz="1600" dirty="0">
                <a:latin typeface="Palatino Linotype" pitchFamily="18" charset="0"/>
              </a:rPr>
              <a:t>subsidies provided through </a:t>
            </a:r>
            <a:r>
              <a:rPr lang="en-US" sz="1600" dirty="0" smtClean="0">
                <a:latin typeface="Palatino Linotype" pitchFamily="18" charset="0"/>
              </a:rPr>
              <a:t>ACA </a:t>
            </a:r>
          </a:p>
          <a:p>
            <a:pPr marL="0" indent="0">
              <a:buNone/>
            </a:pPr>
            <a:r>
              <a:rPr lang="en-US" sz="1600" b="1" dirty="0">
                <a:latin typeface="Palatino Linotype" pitchFamily="18" charset="0"/>
              </a:rPr>
              <a:t> </a:t>
            </a:r>
            <a:r>
              <a:rPr lang="en-US" sz="1600" b="1" dirty="0" smtClean="0">
                <a:latin typeface="Palatino Linotype" pitchFamily="18" charset="0"/>
              </a:rPr>
              <a:t>      </a:t>
            </a:r>
            <a:r>
              <a:rPr lang="en-US" sz="1600" dirty="0" smtClean="0">
                <a:latin typeface="Palatino Linotype" pitchFamily="18" charset="0"/>
              </a:rPr>
              <a:t>would be cut by </a:t>
            </a:r>
            <a:r>
              <a:rPr lang="en-US" sz="1600" dirty="0">
                <a:latin typeface="Palatino Linotype" pitchFamily="18" charset="0"/>
              </a:rPr>
              <a:t>more than 75 </a:t>
            </a:r>
            <a:r>
              <a:rPr lang="en-US" sz="1600" dirty="0" smtClean="0">
                <a:latin typeface="Palatino Linotype" pitchFamily="18" charset="0"/>
              </a:rPr>
              <a:t>percent</a:t>
            </a:r>
          </a:p>
          <a:p>
            <a:endParaRPr lang="en-US" sz="1600" dirty="0">
              <a:latin typeface="Palatino Linotype" pitchFamily="18"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533400"/>
            <a:ext cx="1828800" cy="158597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6800" y="3687739"/>
            <a:ext cx="4024646" cy="2808309"/>
          </a:xfrm>
          <a:prstGeom prst="rect">
            <a:avLst/>
          </a:prstGeom>
        </p:spPr>
      </p:pic>
      <p:sp>
        <p:nvSpPr>
          <p:cNvPr id="6" name="Footer Placeholder 3"/>
          <p:cNvSpPr txBox="1">
            <a:spLocks/>
          </p:cNvSpPr>
          <p:nvPr/>
        </p:nvSpPr>
        <p:spPr>
          <a:xfrm>
            <a:off x="152400" y="6324600"/>
            <a:ext cx="8534400" cy="274320"/>
          </a:xfrm>
          <a:prstGeom prst="rect">
            <a:avLst/>
          </a:prstGeom>
          <a:noFill/>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solidFill>
                <a:latin typeface="Arial" charset="0"/>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r>
              <a:rPr lang="en-US" dirty="0" smtClean="0">
                <a:solidFill>
                  <a:srgbClr val="00264C"/>
                </a:solidFill>
                <a:latin typeface="Bodoni MT" pitchFamily="18" charset="0"/>
              </a:rPr>
              <a:t>NASDDDS</a:t>
            </a:r>
            <a:br>
              <a:rPr lang="en-US" dirty="0" smtClean="0">
                <a:solidFill>
                  <a:srgbClr val="00264C"/>
                </a:solidFill>
                <a:latin typeface="Bodoni MT" pitchFamily="18" charset="0"/>
              </a:rPr>
            </a:br>
            <a:r>
              <a:rPr lang="en-US" dirty="0" smtClean="0">
                <a:solidFill>
                  <a:srgbClr val="00264C"/>
                </a:solidFill>
                <a:latin typeface="Bodoni MT" pitchFamily="18" charset="0"/>
              </a:rPr>
              <a:t>National Association of State Directors of Developmental Disabilities Services</a:t>
            </a:r>
          </a:p>
        </p:txBody>
      </p:sp>
    </p:spTree>
    <p:extLst>
      <p:ext uri="{BB962C8B-B14F-4D97-AF65-F5344CB8AC3E}">
        <p14:creationId xmlns:p14="http://schemas.microsoft.com/office/powerpoint/2010/main" val="11946429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47700"/>
            <a:ext cx="7643310" cy="1143000"/>
          </a:xfrm>
          <a:solidFill>
            <a:schemeClr val="tx1"/>
          </a:solidFill>
          <a:ln w="38100">
            <a:solidFill>
              <a:schemeClr val="tx1"/>
            </a:solidFill>
          </a:ln>
        </p:spPr>
        <p:txBody>
          <a:bodyPr/>
          <a:lstStyle/>
          <a:p>
            <a:pPr algn="ctr"/>
            <a:r>
              <a:rPr lang="en-US" sz="3600" b="1" dirty="0">
                <a:latin typeface="Palatino Linotype" pitchFamily="18" charset="0"/>
              </a:rPr>
              <a:t>Toomey</a:t>
            </a:r>
            <a:r>
              <a:rPr lang="en-US" b="1" dirty="0" smtClean="0"/>
              <a:t> </a:t>
            </a:r>
            <a:r>
              <a:rPr lang="en-US" sz="3600" b="1" dirty="0" smtClean="0">
                <a:latin typeface="Palatino Linotype" pitchFamily="18" charset="0"/>
              </a:rPr>
              <a:t>Plan</a:t>
            </a:r>
            <a:endParaRPr lang="en-US" sz="3600" b="1" dirty="0">
              <a:latin typeface="Palatino Linotype" pitchFamily="18" charset="0"/>
            </a:endParaRPr>
          </a:p>
        </p:txBody>
      </p:sp>
      <p:sp>
        <p:nvSpPr>
          <p:cNvPr id="3" name="Content Placeholder 2"/>
          <p:cNvSpPr>
            <a:spLocks noGrp="1"/>
          </p:cNvSpPr>
          <p:nvPr>
            <p:ph idx="1"/>
          </p:nvPr>
        </p:nvSpPr>
        <p:spPr>
          <a:xfrm>
            <a:off x="914400" y="1600200"/>
            <a:ext cx="6777317" cy="3508977"/>
          </a:xfrm>
          <a:ln w="28575">
            <a:noFill/>
          </a:ln>
        </p:spPr>
        <p:txBody>
          <a:bodyPr>
            <a:noAutofit/>
          </a:bodyPr>
          <a:lstStyle/>
          <a:p>
            <a:endParaRPr lang="en-US" sz="2800" b="1" dirty="0" smtClean="0">
              <a:latin typeface="Palatino Linotype" pitchFamily="18" charset="0"/>
            </a:endParaRPr>
          </a:p>
          <a:p>
            <a:r>
              <a:rPr lang="en-US" sz="2800" b="1" dirty="0" smtClean="0">
                <a:latin typeface="Palatino Linotype" pitchFamily="18" charset="0"/>
              </a:rPr>
              <a:t>Similar block grant structure to</a:t>
            </a:r>
          </a:p>
          <a:p>
            <a:pPr marL="0" indent="0">
              <a:buNone/>
            </a:pPr>
            <a:r>
              <a:rPr lang="en-US" b="1" dirty="0" smtClean="0">
                <a:latin typeface="Palatino Linotype" pitchFamily="18" charset="0"/>
              </a:rPr>
              <a:t>   </a:t>
            </a:r>
            <a:r>
              <a:rPr lang="en-US" sz="2800" b="1" dirty="0" smtClean="0">
                <a:latin typeface="Palatino Linotype" pitchFamily="18" charset="0"/>
              </a:rPr>
              <a:t> Ryan proposal</a:t>
            </a:r>
          </a:p>
          <a:p>
            <a:endParaRPr lang="en-US" sz="2800" b="1" dirty="0" smtClean="0">
              <a:latin typeface="Palatino Linotype" pitchFamily="18" charset="0"/>
            </a:endParaRPr>
          </a:p>
          <a:p>
            <a:r>
              <a:rPr lang="en-US" sz="2800" b="1" dirty="0" smtClean="0">
                <a:latin typeface="Palatino Linotype" pitchFamily="18" charset="0"/>
              </a:rPr>
              <a:t>Reduces Medicaid by about $990 billion over the next ten years — $180 billion more than under the Ryan budget </a:t>
            </a:r>
          </a:p>
          <a:p>
            <a:pPr marL="0" indent="0">
              <a:buNone/>
            </a:pPr>
            <a:endParaRPr lang="en-US" sz="2800" b="1" dirty="0">
              <a:latin typeface="Palatino Linotype"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536938"/>
            <a:ext cx="1771650" cy="13239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Footer Placeholder 3"/>
          <p:cNvSpPr txBox="1">
            <a:spLocks/>
          </p:cNvSpPr>
          <p:nvPr/>
        </p:nvSpPr>
        <p:spPr>
          <a:xfrm>
            <a:off x="152400" y="6324600"/>
            <a:ext cx="8534400" cy="274320"/>
          </a:xfrm>
          <a:prstGeom prst="rect">
            <a:avLst/>
          </a:prstGeom>
          <a:noFill/>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solidFill>
                <a:latin typeface="Arial" charset="0"/>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r>
              <a:rPr lang="en-US" dirty="0" smtClean="0">
                <a:solidFill>
                  <a:srgbClr val="00264C"/>
                </a:solidFill>
                <a:latin typeface="Bodoni MT" pitchFamily="18" charset="0"/>
              </a:rPr>
              <a:t>NASDDDS</a:t>
            </a:r>
            <a:br>
              <a:rPr lang="en-US" dirty="0" smtClean="0">
                <a:solidFill>
                  <a:srgbClr val="00264C"/>
                </a:solidFill>
                <a:latin typeface="Bodoni MT" pitchFamily="18" charset="0"/>
              </a:rPr>
            </a:br>
            <a:r>
              <a:rPr lang="en-US" dirty="0" smtClean="0">
                <a:solidFill>
                  <a:srgbClr val="00264C"/>
                </a:solidFill>
                <a:latin typeface="Bodoni MT" pitchFamily="18" charset="0"/>
              </a:rPr>
              <a:t>National Association of State Directors of Developmental Disabilities Services</a:t>
            </a:r>
          </a:p>
        </p:txBody>
      </p:sp>
    </p:spTree>
    <p:extLst>
      <p:ext uri="{BB962C8B-B14F-4D97-AF65-F5344CB8AC3E}">
        <p14:creationId xmlns:p14="http://schemas.microsoft.com/office/powerpoint/2010/main" val="2615976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Palatino Linotype" pitchFamily="18" charset="0"/>
              </a:rPr>
              <a:t>Governor Romney’s Plan   </a:t>
            </a:r>
            <a:endParaRPr lang="en-US" dirty="0">
              <a:latin typeface="Palatino Linotype" pitchFamily="18" charset="0"/>
            </a:endParaRPr>
          </a:p>
        </p:txBody>
      </p:sp>
      <p:sp>
        <p:nvSpPr>
          <p:cNvPr id="3" name="Content Placeholder 2"/>
          <p:cNvSpPr>
            <a:spLocks noGrp="1"/>
          </p:cNvSpPr>
          <p:nvPr>
            <p:ph idx="1"/>
          </p:nvPr>
        </p:nvSpPr>
        <p:spPr/>
        <p:txBody>
          <a:bodyPr/>
          <a:lstStyle/>
          <a:p>
            <a:r>
              <a:rPr lang="en-US" sz="1600" i="1" dirty="0">
                <a:latin typeface="Palatino Linotype" pitchFamily="18" charset="0"/>
              </a:rPr>
              <a:t>Cap total spending:  </a:t>
            </a:r>
            <a:r>
              <a:rPr lang="en-US" sz="1600" dirty="0">
                <a:latin typeface="Palatino Linotype" pitchFamily="18" charset="0"/>
              </a:rPr>
              <a:t>“Reduce federal spending to 20 percent of GDP by the end of my first term” and “cap it at that level</a:t>
            </a:r>
            <a:r>
              <a:rPr lang="en-US" sz="1600" dirty="0" smtClean="0">
                <a:latin typeface="Palatino Linotype" pitchFamily="18" charset="0"/>
              </a:rPr>
              <a:t>.”</a:t>
            </a:r>
          </a:p>
          <a:p>
            <a:endParaRPr lang="en-US" sz="1600" dirty="0">
              <a:latin typeface="Palatino Linotype" pitchFamily="18" charset="0"/>
            </a:endParaRPr>
          </a:p>
          <a:p>
            <a:r>
              <a:rPr lang="en-US" sz="1600" i="1" dirty="0">
                <a:latin typeface="Palatino Linotype" pitchFamily="18" charset="0"/>
              </a:rPr>
              <a:t>Increase defense spending:  “</a:t>
            </a:r>
            <a:r>
              <a:rPr lang="en-US" sz="1600" dirty="0">
                <a:latin typeface="Palatino Linotype" pitchFamily="18" charset="0"/>
              </a:rPr>
              <a:t>[Set] core defense spending — meaning funds devoted to the fundamental military components of personnel, operations and maintenance, procurement, and research and development — at a floor of 4 percent of GDP</a:t>
            </a:r>
            <a:r>
              <a:rPr lang="en-US" sz="1600" dirty="0" smtClean="0">
                <a:latin typeface="Palatino Linotype" pitchFamily="18" charset="0"/>
              </a:rPr>
              <a:t>.”</a:t>
            </a:r>
            <a:r>
              <a:rPr lang="en-US" sz="1600" dirty="0">
                <a:latin typeface="Palatino Linotype" pitchFamily="18" charset="0"/>
              </a:rPr>
              <a:t>  These categories encompass 93 percent of the national defense budget function</a:t>
            </a:r>
            <a:r>
              <a:rPr lang="en-US" sz="1600" dirty="0" smtClean="0">
                <a:latin typeface="Palatino Linotype" pitchFamily="18" charset="0"/>
              </a:rPr>
              <a:t>.</a:t>
            </a:r>
          </a:p>
          <a:p>
            <a:endParaRPr lang="en-US" sz="1600" dirty="0">
              <a:latin typeface="Palatino Linotype" pitchFamily="18" charset="0"/>
            </a:endParaRPr>
          </a:p>
          <a:p>
            <a:r>
              <a:rPr lang="en-US" sz="1600" i="1" dirty="0">
                <a:latin typeface="Palatino Linotype" pitchFamily="18" charset="0"/>
              </a:rPr>
              <a:t>Repeal the Affordable Care Act:</a:t>
            </a:r>
            <a:r>
              <a:rPr lang="en-US" sz="1600" dirty="0">
                <a:latin typeface="Palatino Linotype" pitchFamily="18" charset="0"/>
              </a:rPr>
              <a:t>  “Work with Congress to repeal the full legislation as quickly as possible</a:t>
            </a:r>
            <a:r>
              <a:rPr lang="en-US" sz="1600" dirty="0" smtClean="0">
                <a:latin typeface="Palatino Linotype" pitchFamily="18" charset="0"/>
              </a:rPr>
              <a:t>.”</a:t>
            </a:r>
          </a:p>
          <a:p>
            <a:endParaRPr lang="en-US" sz="1600" dirty="0">
              <a:latin typeface="Palatino Linotype" pitchFamily="18" charset="0"/>
            </a:endParaRPr>
          </a:p>
          <a:p>
            <a:pPr marL="0" indent="0">
              <a:buNone/>
            </a:pPr>
            <a:r>
              <a:rPr lang="en-US" sz="1600" dirty="0" smtClean="0">
                <a:latin typeface="Palatino Linotype" pitchFamily="18" charset="0"/>
              </a:rPr>
              <a:t>Governor </a:t>
            </a:r>
            <a:r>
              <a:rPr lang="en-US" sz="1600" dirty="0">
                <a:latin typeface="Palatino Linotype" pitchFamily="18" charset="0"/>
              </a:rPr>
              <a:t>Mitt Romney’s proposals to cap total federal spending at 20 percent of gross domestic product (GDP) and boost defense spending to 4 percent of GDP would require very large cuts in other programs, both entitlements and discretionary programs.</a:t>
            </a:r>
          </a:p>
        </p:txBody>
      </p:sp>
      <p:sp>
        <p:nvSpPr>
          <p:cNvPr id="5" name="Slide Number Placeholder 4"/>
          <p:cNvSpPr>
            <a:spLocks noGrp="1"/>
          </p:cNvSpPr>
          <p:nvPr>
            <p:ph type="sldNum" sz="quarter" idx="11"/>
          </p:nvPr>
        </p:nvSpPr>
        <p:spPr/>
        <p:txBody>
          <a:bodyPr/>
          <a:lstStyle/>
          <a:p>
            <a:pPr>
              <a:defRPr/>
            </a:pPr>
            <a:fld id="{C757F83C-7F16-4EBD-A3CF-A01259436CEE}" type="slidenum">
              <a:rPr lang="en-US" smtClean="0"/>
              <a:pPr>
                <a:defRPr/>
              </a:pPr>
              <a:t>6</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8400" y="228600"/>
            <a:ext cx="1218151" cy="1644504"/>
          </a:xfrm>
          <a:prstGeom prst="rect">
            <a:avLst/>
          </a:prstGeom>
        </p:spPr>
      </p:pic>
      <p:sp>
        <p:nvSpPr>
          <p:cNvPr id="7" name="Footer Placeholder 3"/>
          <p:cNvSpPr txBox="1">
            <a:spLocks/>
          </p:cNvSpPr>
          <p:nvPr/>
        </p:nvSpPr>
        <p:spPr>
          <a:xfrm>
            <a:off x="152400" y="6324600"/>
            <a:ext cx="8534400" cy="274320"/>
          </a:xfrm>
          <a:prstGeom prst="rect">
            <a:avLst/>
          </a:prstGeom>
          <a:noFill/>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solidFill>
                <a:latin typeface="Arial" charset="0"/>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r>
              <a:rPr lang="en-US" dirty="0" smtClean="0">
                <a:solidFill>
                  <a:srgbClr val="00264C"/>
                </a:solidFill>
                <a:latin typeface="Bodoni MT" pitchFamily="18" charset="0"/>
              </a:rPr>
              <a:t>NASDDDS</a:t>
            </a:r>
            <a:br>
              <a:rPr lang="en-US" dirty="0" smtClean="0">
                <a:solidFill>
                  <a:srgbClr val="00264C"/>
                </a:solidFill>
                <a:latin typeface="Bodoni MT" pitchFamily="18" charset="0"/>
              </a:rPr>
            </a:br>
            <a:r>
              <a:rPr lang="en-US" dirty="0" smtClean="0">
                <a:solidFill>
                  <a:srgbClr val="00264C"/>
                </a:solidFill>
                <a:latin typeface="Bodoni MT" pitchFamily="18" charset="0"/>
              </a:rPr>
              <a:t>National Association of State Directors of Developmental Disabilities Services</a:t>
            </a:r>
          </a:p>
        </p:txBody>
      </p:sp>
    </p:spTree>
    <p:extLst>
      <p:ext uri="{BB962C8B-B14F-4D97-AF65-F5344CB8AC3E}">
        <p14:creationId xmlns:p14="http://schemas.microsoft.com/office/powerpoint/2010/main" val="39868704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696200" cy="914400"/>
          </a:xfrm>
          <a:solidFill>
            <a:schemeClr val="tx1"/>
          </a:solidFill>
          <a:ln w="38100">
            <a:solidFill>
              <a:schemeClr val="tx1"/>
            </a:solidFill>
          </a:ln>
        </p:spPr>
        <p:txBody>
          <a:bodyPr>
            <a:normAutofit/>
          </a:bodyPr>
          <a:lstStyle/>
          <a:p>
            <a:pPr algn="ctr"/>
            <a:r>
              <a:rPr lang="en-US" sz="3600" b="1" dirty="0" smtClean="0">
                <a:latin typeface="Palatino Linotype" pitchFamily="18" charset="0"/>
              </a:rPr>
              <a:t>President’s Proposal</a:t>
            </a:r>
            <a:endParaRPr lang="en-US" sz="3600" b="1" dirty="0">
              <a:latin typeface="Palatino Linotype" pitchFamily="18" charset="0"/>
            </a:endParaRPr>
          </a:p>
        </p:txBody>
      </p:sp>
      <p:sp>
        <p:nvSpPr>
          <p:cNvPr id="3" name="Content Placeholder 2"/>
          <p:cNvSpPr>
            <a:spLocks noGrp="1"/>
          </p:cNvSpPr>
          <p:nvPr>
            <p:ph idx="1"/>
          </p:nvPr>
        </p:nvSpPr>
        <p:spPr>
          <a:xfrm>
            <a:off x="457200" y="1570037"/>
            <a:ext cx="8229600" cy="4754563"/>
          </a:xfrm>
          <a:ln w="28575">
            <a:noFill/>
          </a:ln>
        </p:spPr>
        <p:txBody>
          <a:bodyPr>
            <a:normAutofit fontScale="85000" lnSpcReduction="10000"/>
          </a:bodyPr>
          <a:lstStyle/>
          <a:p>
            <a:endParaRPr lang="en-US" sz="2800" dirty="0" smtClean="0">
              <a:latin typeface="Palatino Linotype" pitchFamily="18" charset="0"/>
            </a:endParaRPr>
          </a:p>
          <a:p>
            <a:r>
              <a:rPr lang="en-US" sz="2800" b="1" dirty="0" smtClean="0">
                <a:latin typeface="Palatino Linotype" pitchFamily="18" charset="0"/>
              </a:rPr>
              <a:t>Cuts </a:t>
            </a:r>
            <a:r>
              <a:rPr lang="en-US" sz="2800" b="1" dirty="0">
                <a:latin typeface="Palatino Linotype" pitchFamily="18" charset="0"/>
              </a:rPr>
              <a:t>more than $50 billion from Medicaid</a:t>
            </a:r>
            <a:r>
              <a:rPr lang="en-US" sz="2800" dirty="0">
                <a:latin typeface="Palatino Linotype" pitchFamily="18" charset="0"/>
              </a:rPr>
              <a:t> </a:t>
            </a:r>
            <a:endParaRPr lang="en-US" sz="2800" dirty="0" smtClean="0">
              <a:latin typeface="Palatino Linotype" pitchFamily="18" charset="0"/>
            </a:endParaRPr>
          </a:p>
          <a:p>
            <a:endParaRPr lang="en-US" sz="2800" dirty="0" smtClean="0">
              <a:latin typeface="Palatino Linotype" pitchFamily="18" charset="0"/>
            </a:endParaRPr>
          </a:p>
          <a:p>
            <a:r>
              <a:rPr lang="en-US" sz="2800" dirty="0">
                <a:latin typeface="Palatino Linotype" pitchFamily="18" charset="0"/>
              </a:rPr>
              <a:t>$17 billion over 10 years by </a:t>
            </a:r>
            <a:r>
              <a:rPr lang="en-US" sz="2800" b="1" dirty="0">
                <a:latin typeface="Palatino Linotype" pitchFamily="18" charset="0"/>
              </a:rPr>
              <a:t>establishing a </a:t>
            </a:r>
            <a:r>
              <a:rPr lang="en-US" sz="2800" b="1" dirty="0" smtClean="0">
                <a:latin typeface="Palatino Linotype" pitchFamily="18" charset="0"/>
              </a:rPr>
              <a:t>“</a:t>
            </a:r>
            <a:r>
              <a:rPr lang="en-US" sz="2800" b="1" dirty="0">
                <a:latin typeface="Palatino Linotype" pitchFamily="18" charset="0"/>
              </a:rPr>
              <a:t>blended rate” for Medicaid and CHIP in </a:t>
            </a:r>
            <a:r>
              <a:rPr lang="en-US" sz="2800" b="1" dirty="0" smtClean="0">
                <a:latin typeface="Palatino Linotype" pitchFamily="18" charset="0"/>
              </a:rPr>
              <a:t>2017</a:t>
            </a:r>
          </a:p>
          <a:p>
            <a:endParaRPr lang="en-US" sz="2800" dirty="0" smtClean="0">
              <a:latin typeface="Palatino Linotype" pitchFamily="18" charset="0"/>
            </a:endParaRPr>
          </a:p>
          <a:p>
            <a:r>
              <a:rPr lang="en-US" sz="2800" b="1" dirty="0" smtClean="0">
                <a:latin typeface="Palatino Linotype" pitchFamily="18" charset="0"/>
              </a:rPr>
              <a:t>Blends</a:t>
            </a:r>
            <a:r>
              <a:rPr lang="en-US" sz="2800" dirty="0" smtClean="0">
                <a:latin typeface="Palatino Linotype" pitchFamily="18" charset="0"/>
              </a:rPr>
              <a:t> FMAP, CHIP match, and Medicaid expansion match into one number, and </a:t>
            </a:r>
            <a:r>
              <a:rPr lang="en-US" sz="2800" b="1" dirty="0" smtClean="0">
                <a:latin typeface="Palatino Linotype" pitchFamily="18" charset="0"/>
              </a:rPr>
              <a:t>reduces it by </a:t>
            </a:r>
            <a:r>
              <a:rPr lang="en-US" sz="2800" b="1" dirty="0">
                <a:latin typeface="Palatino Linotype" pitchFamily="18" charset="0"/>
              </a:rPr>
              <a:t>as much as 5 </a:t>
            </a:r>
            <a:r>
              <a:rPr lang="en-US" sz="2800" b="1" dirty="0" smtClean="0">
                <a:latin typeface="Palatino Linotype" pitchFamily="18" charset="0"/>
              </a:rPr>
              <a:t>percent.</a:t>
            </a:r>
          </a:p>
          <a:p>
            <a:endParaRPr lang="en-US" sz="2800" dirty="0" smtClean="0">
              <a:latin typeface="Palatino Linotype" pitchFamily="18" charset="0"/>
            </a:endParaRPr>
          </a:p>
          <a:p>
            <a:r>
              <a:rPr lang="en-US" sz="2800" dirty="0" smtClean="0">
                <a:latin typeface="Palatino Linotype" pitchFamily="18" charset="0"/>
              </a:rPr>
              <a:t>Would </a:t>
            </a:r>
            <a:r>
              <a:rPr lang="en-US" sz="2800" dirty="0">
                <a:latin typeface="Palatino Linotype" pitchFamily="18" charset="0"/>
              </a:rPr>
              <a:t>i</a:t>
            </a:r>
            <a:r>
              <a:rPr lang="en-US" sz="2800" b="1" dirty="0">
                <a:latin typeface="Palatino Linotype" pitchFamily="18" charset="0"/>
              </a:rPr>
              <a:t>ncrease automatically if an economic downturn forced enrollment to rise </a:t>
            </a:r>
            <a:r>
              <a:rPr lang="en-US" sz="2800" dirty="0">
                <a:latin typeface="Palatino Linotype" pitchFamily="18" charset="0"/>
              </a:rPr>
              <a:t>and state costs to increase</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21554" y="457200"/>
            <a:ext cx="1622406" cy="985837"/>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Footer Placeholder 3"/>
          <p:cNvSpPr txBox="1">
            <a:spLocks/>
          </p:cNvSpPr>
          <p:nvPr/>
        </p:nvSpPr>
        <p:spPr>
          <a:xfrm>
            <a:off x="152400" y="6324600"/>
            <a:ext cx="8534400" cy="274320"/>
          </a:xfrm>
          <a:prstGeom prst="rect">
            <a:avLst/>
          </a:prstGeom>
          <a:noFill/>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solidFill>
                <a:latin typeface="Arial" charset="0"/>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r>
              <a:rPr lang="en-US" dirty="0" smtClean="0">
                <a:solidFill>
                  <a:srgbClr val="00264C"/>
                </a:solidFill>
                <a:latin typeface="Bodoni MT" pitchFamily="18" charset="0"/>
              </a:rPr>
              <a:t>NASDDDS</a:t>
            </a:r>
            <a:br>
              <a:rPr lang="en-US" dirty="0" smtClean="0">
                <a:solidFill>
                  <a:srgbClr val="00264C"/>
                </a:solidFill>
                <a:latin typeface="Bodoni MT" pitchFamily="18" charset="0"/>
              </a:rPr>
            </a:br>
            <a:r>
              <a:rPr lang="en-US" dirty="0" smtClean="0">
                <a:solidFill>
                  <a:srgbClr val="00264C"/>
                </a:solidFill>
                <a:latin typeface="Bodoni MT" pitchFamily="18" charset="0"/>
              </a:rPr>
              <a:t>National Association of State Directors of Developmental Disabilities Services</a:t>
            </a:r>
          </a:p>
        </p:txBody>
      </p:sp>
    </p:spTree>
    <p:extLst>
      <p:ext uri="{BB962C8B-B14F-4D97-AF65-F5344CB8AC3E}">
        <p14:creationId xmlns:p14="http://schemas.microsoft.com/office/powerpoint/2010/main" val="1116633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Fiscal Cliff</a:t>
            </a:r>
            <a:endParaRPr lang="en-US" dirty="0"/>
          </a:p>
        </p:txBody>
      </p:sp>
      <p:sp>
        <p:nvSpPr>
          <p:cNvPr id="3" name="Content Placeholder 2"/>
          <p:cNvSpPr>
            <a:spLocks noGrp="1"/>
          </p:cNvSpPr>
          <p:nvPr>
            <p:ph idx="1"/>
          </p:nvPr>
        </p:nvSpPr>
        <p:spPr/>
        <p:txBody>
          <a:bodyPr/>
          <a:lstStyle/>
          <a:p>
            <a:r>
              <a:rPr lang="en-US" sz="2000" dirty="0" smtClean="0"/>
              <a:t>Tax </a:t>
            </a:r>
            <a:r>
              <a:rPr lang="en-US" sz="2000" dirty="0"/>
              <a:t>Relief, Unemployment Insurance Reauthorization, and Job Creation Act of </a:t>
            </a:r>
            <a:r>
              <a:rPr lang="en-US" sz="2000" dirty="0" smtClean="0"/>
              <a:t>2010 (extended the Bush Tax Cuts);</a:t>
            </a:r>
            <a:endParaRPr lang="en-US" sz="2000" dirty="0"/>
          </a:p>
          <a:p>
            <a:r>
              <a:rPr lang="en-US" sz="2000" dirty="0"/>
              <a:t>Budget Control Act of </a:t>
            </a:r>
            <a:r>
              <a:rPr lang="en-US" sz="2000" dirty="0" smtClean="0"/>
              <a:t>2011 ("</a:t>
            </a:r>
            <a:r>
              <a:rPr lang="en-US" sz="2000" dirty="0"/>
              <a:t>sequestration“--automatic spending cuts worth $1.2 trillion over a </a:t>
            </a:r>
            <a:r>
              <a:rPr lang="en-US" sz="2000" dirty="0" smtClean="0"/>
              <a:t>decade) </a:t>
            </a:r>
          </a:p>
          <a:p>
            <a:r>
              <a:rPr lang="en-US" sz="2000" dirty="0" smtClean="0"/>
              <a:t>Reversion </a:t>
            </a:r>
            <a:r>
              <a:rPr lang="en-US" sz="2000" dirty="0"/>
              <a:t>of the Alternative Minimum Tax thresholds to their 2000 tax year levels;</a:t>
            </a:r>
          </a:p>
          <a:p>
            <a:r>
              <a:rPr lang="en-US" sz="2000" dirty="0" smtClean="0"/>
              <a:t>Middle </a:t>
            </a:r>
            <a:r>
              <a:rPr lang="en-US" sz="2000" dirty="0"/>
              <a:t>Class Tax Relief and Job Creation Act of 2012 (MCTRJCA</a:t>
            </a:r>
            <a:r>
              <a:rPr lang="en-US" sz="2000" dirty="0" smtClean="0"/>
              <a:t>) (“doc fix,” </a:t>
            </a:r>
            <a:r>
              <a:rPr lang="en-US" sz="2000" dirty="0"/>
              <a:t>2% Social Security payroll tax cut, </a:t>
            </a:r>
            <a:r>
              <a:rPr lang="en-US" sz="2000" dirty="0" smtClean="0"/>
              <a:t>federal </a:t>
            </a:r>
            <a:r>
              <a:rPr lang="en-US" sz="2000" dirty="0"/>
              <a:t>unemployment </a:t>
            </a:r>
            <a:r>
              <a:rPr lang="en-US" sz="2000" dirty="0" smtClean="0"/>
              <a:t>benefit extension) </a:t>
            </a:r>
          </a:p>
          <a:p>
            <a:r>
              <a:rPr lang="en-US" sz="2000" dirty="0" smtClean="0"/>
              <a:t>New </a:t>
            </a:r>
            <a:r>
              <a:rPr lang="en-US" sz="2000" dirty="0"/>
              <a:t>taxes imposed by the Patient Protection and Affordable Care Act and the Health Care and Education Reconciliation Act of 2010.</a:t>
            </a:r>
          </a:p>
        </p:txBody>
      </p:sp>
      <p:sp>
        <p:nvSpPr>
          <p:cNvPr id="4" name="Footer Placeholder 3"/>
          <p:cNvSpPr>
            <a:spLocks noGrp="1"/>
          </p:cNvSpPr>
          <p:nvPr>
            <p:ph type="ftr" sz="quarter" idx="10"/>
          </p:nvPr>
        </p:nvSpPr>
        <p:spPr>
          <a:xfrm>
            <a:off x="150813" y="6172200"/>
            <a:ext cx="8231187" cy="533400"/>
          </a:xfrm>
        </p:spPr>
        <p:txBody>
          <a:bodyPr/>
          <a:lstStyle/>
          <a:p>
            <a:pPr algn="ctr">
              <a:defRPr/>
            </a:pPr>
            <a:r>
              <a:rPr lang="en-US" dirty="0" smtClean="0"/>
              <a:t>NASDDDS</a:t>
            </a:r>
            <a:br>
              <a:rPr lang="en-US" dirty="0" smtClean="0"/>
            </a:br>
            <a:r>
              <a:rPr lang="en-US" sz="1300" b="0" dirty="0" smtClean="0"/>
              <a:t>National Association of State Directors of Developmental Disabilities Services</a:t>
            </a:r>
            <a:endParaRPr lang="en-US" sz="1300" b="0" dirty="0"/>
          </a:p>
        </p:txBody>
      </p:sp>
      <p:sp>
        <p:nvSpPr>
          <p:cNvPr id="5" name="Slide Number Placeholder 4"/>
          <p:cNvSpPr>
            <a:spLocks noGrp="1"/>
          </p:cNvSpPr>
          <p:nvPr>
            <p:ph type="sldNum" sz="quarter" idx="11"/>
          </p:nvPr>
        </p:nvSpPr>
        <p:spPr/>
        <p:txBody>
          <a:bodyPr/>
          <a:lstStyle/>
          <a:p>
            <a:pPr>
              <a:defRPr/>
            </a:pPr>
            <a:fld id="{C757F83C-7F16-4EBD-A3CF-A01259436CEE}" type="slidenum">
              <a:rPr lang="en-US" smtClean="0"/>
              <a:pPr>
                <a:defRPr/>
              </a:pPr>
              <a:t>8</a:t>
            </a:fld>
            <a:endParaRPr lang="en-US" dirty="0"/>
          </a:p>
        </p:txBody>
      </p:sp>
    </p:spTree>
    <p:extLst>
      <p:ext uri="{BB962C8B-B14F-4D97-AF65-F5344CB8AC3E}">
        <p14:creationId xmlns:p14="http://schemas.microsoft.com/office/powerpoint/2010/main" val="3772074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Post-Election: Boehner</a:t>
            </a:r>
            <a:endParaRPr lang="en-US" dirty="0"/>
          </a:p>
        </p:txBody>
      </p:sp>
      <p:sp>
        <p:nvSpPr>
          <p:cNvPr id="3" name="Content Placeholder 2"/>
          <p:cNvSpPr>
            <a:spLocks noGrp="1"/>
          </p:cNvSpPr>
          <p:nvPr>
            <p:ph idx="1"/>
          </p:nvPr>
        </p:nvSpPr>
        <p:spPr/>
        <p:txBody>
          <a:bodyPr/>
          <a:lstStyle/>
          <a:p>
            <a:r>
              <a:rPr lang="en-US" sz="2400" dirty="0" smtClean="0"/>
              <a:t>Wednesday--Said he </a:t>
            </a:r>
            <a:r>
              <a:rPr lang="en-US" sz="2400" dirty="0"/>
              <a:t>was ready to accept a budget deal that raises federal revenue as long as it is linked to an overhaul of entitlements and a reform of the tax code that closes loopholes, curtails or eliminates deductions and lowers income tax rates</a:t>
            </a:r>
            <a:r>
              <a:rPr lang="en-US" sz="2400" dirty="0" smtClean="0"/>
              <a:t>.</a:t>
            </a:r>
          </a:p>
          <a:p>
            <a:r>
              <a:rPr lang="en-US" sz="2400" dirty="0" smtClean="0"/>
              <a:t>Friday—Said raising taxes was off the table and claimed a mandate: “The </a:t>
            </a:r>
            <a:r>
              <a:rPr lang="en-US" sz="2400" dirty="0"/>
              <a:t>American people re-elected a Republican majority, and I’m proud of the fact that our team in a very difficult year was able to maintain our </a:t>
            </a:r>
            <a:r>
              <a:rPr lang="en-US" sz="2400" dirty="0" smtClean="0"/>
              <a:t>majority.”</a:t>
            </a:r>
            <a:endParaRPr lang="en-US" sz="2400" dirty="0"/>
          </a:p>
        </p:txBody>
      </p:sp>
      <p:sp>
        <p:nvSpPr>
          <p:cNvPr id="4" name="Footer Placeholder 3"/>
          <p:cNvSpPr>
            <a:spLocks noGrp="1"/>
          </p:cNvSpPr>
          <p:nvPr>
            <p:ph type="ftr" sz="quarter" idx="10"/>
          </p:nvPr>
        </p:nvSpPr>
        <p:spPr/>
        <p:txBody>
          <a:bodyPr/>
          <a:lstStyle/>
          <a:p>
            <a:pPr>
              <a:defRPr/>
            </a:pPr>
            <a:r>
              <a:rPr lang="en-US" dirty="0" smtClean="0"/>
              <a:t>NASDDDS</a:t>
            </a:r>
            <a:br>
              <a:rPr lang="en-US" dirty="0" smtClean="0"/>
            </a:br>
            <a:r>
              <a:rPr lang="en-US" sz="1300" b="0" dirty="0" smtClean="0"/>
              <a:t>National Association of State Directors of Developmental Disabilities Services</a:t>
            </a:r>
            <a:endParaRPr lang="en-US" sz="1300" b="0" dirty="0"/>
          </a:p>
        </p:txBody>
      </p:sp>
      <p:sp>
        <p:nvSpPr>
          <p:cNvPr id="5" name="Slide Number Placeholder 4"/>
          <p:cNvSpPr>
            <a:spLocks noGrp="1"/>
          </p:cNvSpPr>
          <p:nvPr>
            <p:ph type="sldNum" sz="quarter" idx="11"/>
          </p:nvPr>
        </p:nvSpPr>
        <p:spPr/>
        <p:txBody>
          <a:bodyPr/>
          <a:lstStyle/>
          <a:p>
            <a:pPr>
              <a:defRPr/>
            </a:pPr>
            <a:fld id="{C757F83C-7F16-4EBD-A3CF-A01259436CEE}" type="slidenum">
              <a:rPr lang="en-US" smtClean="0"/>
              <a:pPr>
                <a:defRPr/>
              </a:pPr>
              <a:t>9</a:t>
            </a:fld>
            <a:endParaRPr lang="en-US" dirty="0"/>
          </a:p>
        </p:txBody>
      </p:sp>
    </p:spTree>
    <p:extLst>
      <p:ext uri="{BB962C8B-B14F-4D97-AF65-F5344CB8AC3E}">
        <p14:creationId xmlns:p14="http://schemas.microsoft.com/office/powerpoint/2010/main" val="14596204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ascade">
  <a:themeElements>
    <a:clrScheme name="Cascade 1">
      <a:dk1>
        <a:srgbClr val="C0C0C0"/>
      </a:dk1>
      <a:lt1>
        <a:srgbClr val="FFFFFF"/>
      </a:lt1>
      <a:dk2>
        <a:srgbClr val="000000"/>
      </a:dk2>
      <a:lt2>
        <a:srgbClr val="FFFFFF"/>
      </a:lt2>
      <a:accent1>
        <a:srgbClr val="FF3300"/>
      </a:accent1>
      <a:accent2>
        <a:srgbClr val="666699"/>
      </a:accent2>
      <a:accent3>
        <a:srgbClr val="AAAAAA"/>
      </a:accent3>
      <a:accent4>
        <a:srgbClr val="DADADA"/>
      </a:accent4>
      <a:accent5>
        <a:srgbClr val="FFADAA"/>
      </a:accent5>
      <a:accent6>
        <a:srgbClr val="5C5C8A"/>
      </a:accent6>
      <a:hlink>
        <a:srgbClr val="FFFF99"/>
      </a:hlink>
      <a:folHlink>
        <a:srgbClr val="FF990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scade 1">
        <a:dk1>
          <a:srgbClr val="C0C0C0"/>
        </a:dk1>
        <a:lt1>
          <a:srgbClr val="FFFFFF"/>
        </a:lt1>
        <a:dk2>
          <a:srgbClr val="000000"/>
        </a:dk2>
        <a:lt2>
          <a:srgbClr val="FFFFFF"/>
        </a:lt2>
        <a:accent1>
          <a:srgbClr val="FF3300"/>
        </a:accent1>
        <a:accent2>
          <a:srgbClr val="666699"/>
        </a:accent2>
        <a:accent3>
          <a:srgbClr val="AAAAAA"/>
        </a:accent3>
        <a:accent4>
          <a:srgbClr val="DADADA"/>
        </a:accent4>
        <a:accent5>
          <a:srgbClr val="FFADAA"/>
        </a:accent5>
        <a:accent6>
          <a:srgbClr val="5C5C8A"/>
        </a:accent6>
        <a:hlink>
          <a:srgbClr val="FFFF99"/>
        </a:hlink>
        <a:folHlink>
          <a:srgbClr val="FF9900"/>
        </a:folHlink>
      </a:clrScheme>
      <a:clrMap bg1="dk2" tx1="lt1" bg2="dk1" tx2="lt2" accent1="accent1" accent2="accent2" accent3="accent3" accent4="accent4" accent5="accent5" accent6="accent6" hlink="hlink" folHlink="folHlink"/>
    </a:extraClrScheme>
    <a:extraClrScheme>
      <a:clrScheme name="Cascade 2">
        <a:dk1>
          <a:srgbClr val="CC99FF"/>
        </a:dk1>
        <a:lt1>
          <a:srgbClr val="FFFFFF"/>
        </a:lt1>
        <a:dk2>
          <a:srgbClr val="400040"/>
        </a:dk2>
        <a:lt2>
          <a:srgbClr val="FFFFFF"/>
        </a:lt2>
        <a:accent1>
          <a:srgbClr val="FF66FF"/>
        </a:accent1>
        <a:accent2>
          <a:srgbClr val="CC00CC"/>
        </a:accent2>
        <a:accent3>
          <a:srgbClr val="AFAAAF"/>
        </a:accent3>
        <a:accent4>
          <a:srgbClr val="DADADA"/>
        </a:accent4>
        <a:accent5>
          <a:srgbClr val="FFB8FF"/>
        </a:accent5>
        <a:accent6>
          <a:srgbClr val="B900B9"/>
        </a:accent6>
        <a:hlink>
          <a:srgbClr val="FF7C80"/>
        </a:hlink>
        <a:folHlink>
          <a:srgbClr val="990099"/>
        </a:folHlink>
      </a:clrScheme>
      <a:clrMap bg1="dk2" tx1="lt1" bg2="dk1" tx2="lt2" accent1="accent1" accent2="accent2" accent3="accent3" accent4="accent4" accent5="accent5" accent6="accent6" hlink="hlink" folHlink="folHlink"/>
    </a:extraClrScheme>
    <a:extraClrScheme>
      <a:clrScheme name="Cascade 3">
        <a:dk1>
          <a:srgbClr val="CC99FF"/>
        </a:dk1>
        <a:lt1>
          <a:srgbClr val="FFFFFF"/>
        </a:lt1>
        <a:dk2>
          <a:srgbClr val="34022D"/>
        </a:dk2>
        <a:lt2>
          <a:srgbClr val="FFFFFF"/>
        </a:lt2>
        <a:accent1>
          <a:srgbClr val="775EC8"/>
        </a:accent1>
        <a:accent2>
          <a:srgbClr val="9933FF"/>
        </a:accent2>
        <a:accent3>
          <a:srgbClr val="AEAAAD"/>
        </a:accent3>
        <a:accent4>
          <a:srgbClr val="DADADA"/>
        </a:accent4>
        <a:accent5>
          <a:srgbClr val="BDB6E0"/>
        </a:accent5>
        <a:accent6>
          <a:srgbClr val="8A2DE7"/>
        </a:accent6>
        <a:hlink>
          <a:srgbClr val="993366"/>
        </a:hlink>
        <a:folHlink>
          <a:srgbClr val="969696"/>
        </a:folHlink>
      </a:clrScheme>
      <a:clrMap bg1="dk2" tx1="lt1" bg2="dk1" tx2="lt2" accent1="accent1" accent2="accent2" accent3="accent3" accent4="accent4" accent5="accent5" accent6="accent6" hlink="hlink" folHlink="folHlink"/>
    </a:extraClrScheme>
    <a:extraClrScheme>
      <a:clrScheme name="Cascade 4">
        <a:dk1>
          <a:srgbClr val="FFFFCC"/>
        </a:dk1>
        <a:lt1>
          <a:srgbClr val="FFFFFF"/>
        </a:lt1>
        <a:dk2>
          <a:srgbClr val="000066"/>
        </a:dk2>
        <a:lt2>
          <a:srgbClr val="FFFFFF"/>
        </a:lt2>
        <a:accent1>
          <a:srgbClr val="0078F0"/>
        </a:accent1>
        <a:accent2>
          <a:srgbClr val="CCECFF"/>
        </a:accent2>
        <a:accent3>
          <a:srgbClr val="AAAAB8"/>
        </a:accent3>
        <a:accent4>
          <a:srgbClr val="DADADA"/>
        </a:accent4>
        <a:accent5>
          <a:srgbClr val="AABEF6"/>
        </a:accent5>
        <a:accent6>
          <a:srgbClr val="B9D6E7"/>
        </a:accent6>
        <a:hlink>
          <a:srgbClr val="3399FF"/>
        </a:hlink>
        <a:folHlink>
          <a:srgbClr val="FFCC00"/>
        </a:folHlink>
      </a:clrScheme>
      <a:clrMap bg1="dk2" tx1="lt1" bg2="dk1" tx2="lt2" accent1="accent1" accent2="accent2" accent3="accent3" accent4="accent4" accent5="accent5" accent6="accent6" hlink="hlink" folHlink="folHlink"/>
    </a:extraClrScheme>
    <a:extraClrScheme>
      <a:clrScheme name="Cascade 5">
        <a:dk1>
          <a:srgbClr val="00FFFF"/>
        </a:dk1>
        <a:lt1>
          <a:srgbClr val="FFFFFF"/>
        </a:lt1>
        <a:dk2>
          <a:srgbClr val="4E009C"/>
        </a:dk2>
        <a:lt2>
          <a:srgbClr val="FFFFFF"/>
        </a:lt2>
        <a:accent1>
          <a:srgbClr val="00A8A4"/>
        </a:accent1>
        <a:accent2>
          <a:srgbClr val="3399FF"/>
        </a:accent2>
        <a:accent3>
          <a:srgbClr val="B2AACB"/>
        </a:accent3>
        <a:accent4>
          <a:srgbClr val="DADADA"/>
        </a:accent4>
        <a:accent5>
          <a:srgbClr val="AAD1CF"/>
        </a:accent5>
        <a:accent6>
          <a:srgbClr val="2D8A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ascade 6">
        <a:dk1>
          <a:srgbClr val="CCCC33"/>
        </a:dk1>
        <a:lt1>
          <a:srgbClr val="FFFFFF"/>
        </a:lt1>
        <a:dk2>
          <a:srgbClr val="003300"/>
        </a:dk2>
        <a:lt2>
          <a:srgbClr val="FFFFCC"/>
        </a:lt2>
        <a:accent1>
          <a:srgbClr val="008000"/>
        </a:accent1>
        <a:accent2>
          <a:srgbClr val="669900"/>
        </a:accent2>
        <a:accent3>
          <a:srgbClr val="AAADAA"/>
        </a:accent3>
        <a:accent4>
          <a:srgbClr val="DADADA"/>
        </a:accent4>
        <a:accent5>
          <a:srgbClr val="AAC0AA"/>
        </a:accent5>
        <a:accent6>
          <a:srgbClr val="5C8A00"/>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ascade 7">
        <a:dk1>
          <a:srgbClr val="CCCC99"/>
        </a:dk1>
        <a:lt1>
          <a:srgbClr val="FFFFFF"/>
        </a:lt1>
        <a:dk2>
          <a:srgbClr val="800000"/>
        </a:dk2>
        <a:lt2>
          <a:srgbClr val="FFFFFF"/>
        </a:lt2>
        <a:accent1>
          <a:srgbClr val="CC9900"/>
        </a:accent1>
        <a:accent2>
          <a:srgbClr val="996633"/>
        </a:accent2>
        <a:accent3>
          <a:srgbClr val="C0AAAA"/>
        </a:accent3>
        <a:accent4>
          <a:srgbClr val="DADADA"/>
        </a:accent4>
        <a:accent5>
          <a:srgbClr val="E2CAAA"/>
        </a:accent5>
        <a:accent6>
          <a:srgbClr val="8A5C2D"/>
        </a:accent6>
        <a:hlink>
          <a:srgbClr val="FFFFCC"/>
        </a:hlink>
        <a:folHlink>
          <a:srgbClr val="DDD800"/>
        </a:folHlink>
      </a:clrScheme>
      <a:clrMap bg1="dk2" tx1="lt1" bg2="dk1" tx2="lt2" accent1="accent1" accent2="accent2" accent3="accent3" accent4="accent4" accent5="accent5" accent6="accent6" hlink="hlink" folHlink="folHlink"/>
    </a:extraClrScheme>
    <a:extraClrScheme>
      <a:clrScheme name="Cascade 8">
        <a:dk1>
          <a:srgbClr val="204162"/>
        </a:dk1>
        <a:lt1>
          <a:srgbClr val="FFFFFF"/>
        </a:lt1>
        <a:dk2>
          <a:srgbClr val="204162"/>
        </a:dk2>
        <a:lt2>
          <a:srgbClr val="003300"/>
        </a:lt2>
        <a:accent1>
          <a:srgbClr val="99CC00"/>
        </a:accent1>
        <a:accent2>
          <a:srgbClr val="336633"/>
        </a:accent2>
        <a:accent3>
          <a:srgbClr val="FFFFFF"/>
        </a:accent3>
        <a:accent4>
          <a:srgbClr val="1A3653"/>
        </a:accent4>
        <a:accent5>
          <a:srgbClr val="CAE2AA"/>
        </a:accent5>
        <a:accent6>
          <a:srgbClr val="2D5C2D"/>
        </a:accent6>
        <a:hlink>
          <a:srgbClr val="6666FF"/>
        </a:hlink>
        <a:folHlink>
          <a:srgbClr val="C5C248"/>
        </a:folHlink>
      </a:clrScheme>
      <a:clrMap bg1="lt1" tx1="dk1" bg2="lt2" tx2="dk2" accent1="accent1" accent2="accent2" accent3="accent3" accent4="accent4" accent5="accent5" accent6="accent6" hlink="hlink" folHlink="folHlink"/>
    </a:extraClrScheme>
    <a:extraClrScheme>
      <a:clrScheme name="Cascade 9">
        <a:dk1>
          <a:srgbClr val="000000"/>
        </a:dk1>
        <a:lt1>
          <a:srgbClr val="FFFFFF"/>
        </a:lt1>
        <a:dk2>
          <a:srgbClr val="1C1C34"/>
        </a:dk2>
        <a:lt2>
          <a:srgbClr val="000066"/>
        </a:lt2>
        <a:accent1>
          <a:srgbClr val="DDDDDD"/>
        </a:accent1>
        <a:accent2>
          <a:srgbClr val="6699CC"/>
        </a:accent2>
        <a:accent3>
          <a:srgbClr val="FFFFFF"/>
        </a:accent3>
        <a:accent4>
          <a:srgbClr val="000000"/>
        </a:accent4>
        <a:accent5>
          <a:srgbClr val="EBEBEB"/>
        </a:accent5>
        <a:accent6>
          <a:srgbClr val="5C8AB9"/>
        </a:accent6>
        <a:hlink>
          <a:srgbClr val="005A58"/>
        </a:hlink>
        <a:folHlink>
          <a:srgbClr val="808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TotalTime>
  <Words>751</Words>
  <Application>Microsoft Office PowerPoint</Application>
  <PresentationFormat>On-screen Show (4:3)</PresentationFormat>
  <Paragraphs>119</Paragraphs>
  <Slides>14</Slides>
  <Notes>1</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Office Theme</vt:lpstr>
      <vt:lpstr>Cascade</vt:lpstr>
      <vt:lpstr>Washington Update: What Does the Election mean for Entitlement Reform?</vt:lpstr>
      <vt:lpstr>Current Policies Are Not Fiscally Sustainable: Change is Coming </vt:lpstr>
      <vt:lpstr>Actions to Decrease the Deficit Have Already Been Passed</vt:lpstr>
      <vt:lpstr>Ryan Plan</vt:lpstr>
      <vt:lpstr>Toomey Plan</vt:lpstr>
      <vt:lpstr>Governor Romney’s Plan   </vt:lpstr>
      <vt:lpstr>President’s Proposal</vt:lpstr>
      <vt:lpstr>Fiscal Cliff</vt:lpstr>
      <vt:lpstr>Post-Election: Boehner</vt:lpstr>
      <vt:lpstr>Post-Election: Obama</vt:lpstr>
      <vt:lpstr>Does Entitlement Reform Equal Opportunity?</vt:lpstr>
      <vt:lpstr>Medicare Part E</vt:lpstr>
      <vt:lpstr>Title 22</vt:lpstr>
      <vt:lpstr>Contact Me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Berland</dc:creator>
  <cp:lastModifiedBy>rpraschil</cp:lastModifiedBy>
  <cp:revision>12</cp:revision>
  <dcterms:created xsi:type="dcterms:W3CDTF">2012-11-12T19:53:09Z</dcterms:created>
  <dcterms:modified xsi:type="dcterms:W3CDTF">2012-11-15T19:25:49Z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1738003560</vt:i4>
  </property>
  <property fmtid="{D5CDD505-2E9C-101B-9397-08002B2CF9AE}" pid="3" name="_NewReviewCycle">
    <vt:lpwstr/>
  </property>
  <property fmtid="{D5CDD505-2E9C-101B-9397-08002B2CF9AE}" pid="4" name="_EmailSubject">
    <vt:lpwstr>My presentation for tomorrow</vt:lpwstr>
  </property>
  <property fmtid="{D5CDD505-2E9C-101B-9397-08002B2CF9AE}" pid="5" name="_AuthorEmail">
    <vt:lpwstr>DBerland@nasddds.org</vt:lpwstr>
  </property>
  <property fmtid="{D5CDD505-2E9C-101B-9397-08002B2CF9AE}" pid="6" name="_AuthorEmailDisplayName">
    <vt:lpwstr>Dan Berland</vt:lpwstr>
  </property>
</Properties>
</file>